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60" r:id="rId2"/>
    <p:sldId id="261" r:id="rId3"/>
    <p:sldId id="262" r:id="rId4"/>
    <p:sldId id="263" r:id="rId5"/>
    <p:sldId id="265" r:id="rId6"/>
    <p:sldId id="267" r:id="rId7"/>
    <p:sldId id="270" r:id="rId8"/>
    <p:sldId id="269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ACE4A-0A69-409D-A3C4-3F771520F53C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7E347-D844-4F44-B926-C3F4778A5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306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99E0-A133-426F-923D-1166B7752875}" type="datetime1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8F7A-2D7F-43E9-AA54-0EBB7F0D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70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EA0D-425C-4EEE-9AAC-4C566BE755D4}" type="datetime1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8F7A-2D7F-43E9-AA54-0EBB7F0D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1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BEA3-AAC3-45CA-BAE0-7DDE5BDC15CB}" type="datetime1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8F7A-2D7F-43E9-AA54-0EBB7F0D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63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7961-FD10-4AF3-AC0E-145EF7970995}" type="datetime1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8F7A-2D7F-43E9-AA54-0EBB7F0D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6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49E1-7825-458C-B3EC-8AC804D7DB04}" type="datetime1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8F7A-2D7F-43E9-AA54-0EBB7F0D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54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486E9-E9A2-4573-8969-BE29B22A5B2F}" type="datetime1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8F7A-2D7F-43E9-AA54-0EBB7F0D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46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3D08-70BC-4769-875D-3A3BD344BF77}" type="datetime1">
              <a:rPr lang="ru-RU" smtClean="0"/>
              <a:t>07.10.2022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8F7A-2D7F-43E9-AA54-0EBB7F0D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91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357D-2088-47DD-A548-E8D7FC311D13}" type="datetime1">
              <a:rPr lang="ru-RU" smtClean="0"/>
              <a:t>07.10.2022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8F7A-2D7F-43E9-AA54-0EBB7F0D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62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9A8F-49F3-4C14-9ED1-5BA6EA58208C}" type="datetime1">
              <a:rPr lang="ru-RU" smtClean="0"/>
              <a:t>07.10.2022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8F7A-2D7F-43E9-AA54-0EBB7F0D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6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01C8-71A5-49F3-98DC-2A6C8DAAD44C}" type="datetime1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8F7A-2D7F-43E9-AA54-0EBB7F0D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5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413-3589-4DC8-B5E8-F749BBA119BE}" type="datetime1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8F7A-2D7F-43E9-AA54-0EBB7F0D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53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7C58-B3CF-4EA7-BC4B-3CC21A252241}" type="datetime1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28F7A-2D7F-43E9-AA54-0EBB7F0D9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24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ozd.duma.gov.ru/bill/101311-8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sozd.duma.gov.ru/bill/112293-8" TargetMode="External"/><Relationship Id="rId2" Type="http://schemas.openxmlformats.org/officeDocument/2006/relationships/hyperlink" Target="http://www.consultant.ru/document/cons_doc_LAW_427461/d1e0cad9940d0889661f7f0f6d139c1cd4fdcd3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nsultant.ru/document/cons_doc_LAW_413689/92d969e26a4326c5d02fa79b8f9cf4994ee5633b/" TargetMode="External"/><Relationship Id="rId5" Type="http://schemas.openxmlformats.org/officeDocument/2006/relationships/hyperlink" Target="http://www.consultant.ru/document/cons_doc_LAW_426999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266257"/>
            <a:ext cx="12191999" cy="725121"/>
          </a:xfrm>
          <a:solidFill>
            <a:schemeClr val="bg1">
              <a:alpha val="89000"/>
            </a:schemeClr>
          </a:solidFill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+mn-lt"/>
              </a:rPr>
              <a:t>Семинар-совещание</a:t>
            </a:r>
            <a:endParaRPr lang="ru-RU" sz="4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062" y="5300640"/>
            <a:ext cx="9144000" cy="128311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>
                <a:solidFill>
                  <a:srgbClr val="002060"/>
                </a:solidFill>
              </a:rPr>
              <a:t>Авдеева Наталья Константиновна</a:t>
            </a:r>
          </a:p>
          <a:p>
            <a:pPr algn="l"/>
            <a:r>
              <a:rPr lang="ru-RU" dirty="0">
                <a:solidFill>
                  <a:srgbClr val="002060"/>
                </a:solidFill>
              </a:rPr>
              <a:t>Заместитель руководителя департамента организации управления и государственной гражданской службы администрации Губернатора Новосибирской области и Правительства Новосибирской </a:t>
            </a:r>
            <a:r>
              <a:rPr lang="ru-RU" dirty="0" smtClean="0">
                <a:solidFill>
                  <a:srgbClr val="002060"/>
                </a:solidFill>
              </a:rPr>
              <a:t>области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1991378"/>
            <a:ext cx="12192000" cy="1879332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«О реализации положений Указа Президента 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Российской Федерации от 21.09.2022 № 647 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«Об объявлении частичной мобилизации 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в Российской Федерации»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62" y="218913"/>
            <a:ext cx="2780920" cy="733906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3870710"/>
            <a:ext cx="12192000" cy="86281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 практике применения новелл трудового законодательства 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 условиях частичной мобилизации в Новосибирской области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33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603" y="877973"/>
            <a:ext cx="11618794" cy="83087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Новеллы федерального законодательства </a:t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в связи с мобилизацией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340" y="3994021"/>
            <a:ext cx="6091446" cy="789921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900" dirty="0" smtClean="0">
                <a:solidFill>
                  <a:srgbClr val="002060"/>
                </a:solidFill>
                <a:hlinkClick r:id="rId2"/>
              </a:rPr>
              <a:t>Письмо Минтруда России от 27.09.2022 №14-5/10/В-13042 «О </a:t>
            </a:r>
            <a:r>
              <a:rPr lang="ru-RU" sz="1900" dirty="0" smtClean="0">
                <a:solidFill>
                  <a:srgbClr val="002060"/>
                </a:solidFill>
                <a:hlinkClick r:id="rId2"/>
              </a:rPr>
              <a:t>сохранении </a:t>
            </a:r>
            <a:r>
              <a:rPr lang="ru-RU" sz="1900" dirty="0" smtClean="0">
                <a:solidFill>
                  <a:srgbClr val="002060"/>
                </a:solidFill>
                <a:hlinkClick r:id="rId2"/>
              </a:rPr>
              <a:t>рабочих мест для мобилизованных граждан</a:t>
            </a:r>
            <a:r>
              <a:rPr lang="ru-RU" sz="1900" dirty="0" smtClean="0">
                <a:solidFill>
                  <a:srgbClr val="002060"/>
                </a:solidFill>
                <a:hlinkClick r:id="rId2"/>
              </a:rPr>
              <a:t>»</a:t>
            </a:r>
            <a:endParaRPr lang="ru-RU" sz="19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86603" cy="6858000"/>
          </a:xfrm>
          <a:prstGeom prst="rect">
            <a:avLst/>
          </a:prstGeom>
          <a:blipFill dpi="0" rotWithShape="1">
            <a:blip r:embed="rId3">
              <a:alphaModFix amt="6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0"/>
            <a:ext cx="2780920" cy="7339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905397" y="0"/>
            <a:ext cx="286603" cy="6858000"/>
          </a:xfrm>
          <a:prstGeom prst="rect">
            <a:avLst/>
          </a:prstGeom>
          <a:blipFill dpi="0" rotWithShape="1">
            <a:blip r:embed="rId3">
              <a:alphaModFix amt="6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837523" y="3993127"/>
            <a:ext cx="4838129" cy="79081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1900" b="1" dirty="0" smtClean="0">
                <a:solidFill>
                  <a:srgbClr val="002060"/>
                </a:solidFill>
              </a:rPr>
              <a:t>разъяснен порядок </a:t>
            </a:r>
            <a:r>
              <a:rPr lang="ru-RU" sz="1900" dirty="0" smtClean="0">
                <a:solidFill>
                  <a:srgbClr val="002060"/>
                </a:solidFill>
              </a:rPr>
              <a:t>действий работодателя в отношении мобилизованных граждан</a:t>
            </a:r>
            <a:endParaRPr lang="ru-RU" sz="1900" dirty="0">
              <a:solidFill>
                <a:srgbClr val="00206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16340" y="1921161"/>
            <a:ext cx="6091446" cy="82844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1900" dirty="0" smtClean="0">
                <a:solidFill>
                  <a:srgbClr val="002060"/>
                </a:solidFill>
                <a:hlinkClick r:id="rId5"/>
              </a:rPr>
              <a:t>Указ Президента РФ от 21.09.2022 №647</a:t>
            </a:r>
            <a:br>
              <a:rPr lang="ru-RU" sz="1900" dirty="0" smtClean="0">
                <a:solidFill>
                  <a:srgbClr val="002060"/>
                </a:solidFill>
                <a:hlinkClick r:id="rId5"/>
              </a:rPr>
            </a:br>
            <a:r>
              <a:rPr lang="ru-RU" sz="1900" dirty="0" smtClean="0">
                <a:solidFill>
                  <a:srgbClr val="002060"/>
                </a:solidFill>
                <a:hlinkClick r:id="rId5"/>
              </a:rPr>
              <a:t>«Об объявлении частичной мобилизации в Российской Федерации»</a:t>
            </a:r>
            <a:endParaRPr lang="ru-RU" sz="1900" dirty="0" smtClean="0">
              <a:solidFill>
                <a:srgbClr val="002060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837526" y="1921162"/>
            <a:ext cx="4838132" cy="82844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1900" b="1" dirty="0" smtClean="0">
                <a:solidFill>
                  <a:srgbClr val="002060"/>
                </a:solidFill>
              </a:rPr>
              <a:t>объявлена мобилизация</a:t>
            </a:r>
            <a:r>
              <a:rPr lang="ru-RU" sz="1900" dirty="0" smtClean="0">
                <a:solidFill>
                  <a:srgbClr val="002060"/>
                </a:solidFill>
              </a:rPr>
              <a:t>, урегулированы организационные вопросы, связанные с </a:t>
            </a:r>
            <a:r>
              <a:rPr lang="ru-RU" sz="1900" dirty="0" smtClean="0">
                <a:solidFill>
                  <a:srgbClr val="002060"/>
                </a:solidFill>
              </a:rPr>
              <a:t>ее </a:t>
            </a:r>
            <a:r>
              <a:rPr lang="ru-RU" sz="1900" dirty="0" smtClean="0">
                <a:solidFill>
                  <a:srgbClr val="002060"/>
                </a:solidFill>
              </a:rPr>
              <a:t>объявлением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16340" y="2838924"/>
            <a:ext cx="6091446" cy="1065774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1900" dirty="0" smtClean="0">
                <a:solidFill>
                  <a:srgbClr val="002060"/>
                </a:solidFill>
                <a:hlinkClick r:id="rId6"/>
              </a:rPr>
              <a:t>Постановление Правительства РФ от 30.03.2022 №511 «Об особенностях правового регулирования трудовых отношений и иных непосредственно связанных с ними отношений в 2022 и 2023 годах»</a:t>
            </a:r>
            <a:endParaRPr lang="ru-RU" sz="1900" dirty="0" smtClean="0">
              <a:solidFill>
                <a:srgbClr val="00206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837524" y="2838031"/>
            <a:ext cx="4838131" cy="1066667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1900" b="1" dirty="0" smtClean="0">
                <a:solidFill>
                  <a:srgbClr val="002060"/>
                </a:solidFill>
              </a:rPr>
              <a:t>установлена гарантия </a:t>
            </a:r>
            <a:r>
              <a:rPr lang="ru-RU" sz="1900" dirty="0" smtClean="0">
                <a:solidFill>
                  <a:srgbClr val="002060"/>
                </a:solidFill>
              </a:rPr>
              <a:t>для мобилизованных в виде приостановления трудовых договоров и служебных контрактов</a:t>
            </a: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516337" y="4884097"/>
            <a:ext cx="11159315" cy="4113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Законопроекты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516338" y="5395606"/>
            <a:ext cx="4738050" cy="1346387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hlinkClick r:id="rId7"/>
              </a:rPr>
              <a:t>№112293-8 «О внесении изменений в Трудовой кодекс Российской Федерации»</a:t>
            </a:r>
            <a:endParaRPr lang="ru-RU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hlinkClick r:id="rId8"/>
              </a:rPr>
              <a:t>№101311-8 «О внесении изменений в отдельные законодательные акты Российской Федерации»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5484123" y="5395606"/>
            <a:ext cx="6191529" cy="1346388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rgbClr val="002060"/>
                </a:solidFill>
              </a:rPr>
              <a:t>устанавливаются особенности обеспечения трудовых прав работников, призванных по мобилизации (по контракту)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rgbClr val="002060"/>
                </a:solidFill>
              </a:rPr>
              <a:t>устанавливаются дополнительные гарантии для государственных гражданских служащих, призванных </a:t>
            </a:r>
            <a:r>
              <a:rPr lang="ru-RU" sz="1800" dirty="0">
                <a:solidFill>
                  <a:srgbClr val="002060"/>
                </a:solidFill>
              </a:rPr>
              <a:t>по мобилизации (по контракту</a:t>
            </a:r>
            <a:r>
              <a:rPr lang="ru-RU" sz="1800" dirty="0" smtClean="0">
                <a:solidFill>
                  <a:srgbClr val="002060"/>
                </a:solidFill>
              </a:rPr>
              <a:t>) 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 rot="5400000">
            <a:off x="6309261" y="2258013"/>
            <a:ext cx="828440" cy="15473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5400000">
            <a:off x="6309261" y="3298762"/>
            <a:ext cx="828440" cy="15473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5400000">
            <a:off x="6309261" y="4309927"/>
            <a:ext cx="828440" cy="15473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5400000">
            <a:off x="4955031" y="5991431"/>
            <a:ext cx="828440" cy="15473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047325" y="28696"/>
            <a:ext cx="2743200" cy="365125"/>
          </a:xfrm>
        </p:spPr>
        <p:txBody>
          <a:bodyPr/>
          <a:lstStyle/>
          <a:p>
            <a:fld id="{4E228F7A-2D7F-43E9-AA54-0EBB7F0D9514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55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4539" y="850785"/>
            <a:ext cx="6557560" cy="65872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Действия кадровой службы: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86603" cy="6858000"/>
          </a:xfrm>
          <a:prstGeom prst="rect">
            <a:avLst/>
          </a:prstGeom>
          <a:blipFill dpi="0" rotWithShape="1">
            <a:blip r:embed="rId2">
              <a:alphaModFix amt="6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0"/>
            <a:ext cx="2780920" cy="7339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905397" y="0"/>
            <a:ext cx="286603" cy="6858000"/>
          </a:xfrm>
          <a:prstGeom prst="rect">
            <a:avLst/>
          </a:prstGeom>
          <a:blipFill dpi="0" rotWithShape="1">
            <a:blip r:embed="rId2">
              <a:alphaModFix amt="6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164540" y="1680767"/>
            <a:ext cx="6557560" cy="606139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1900" dirty="0" smtClean="0">
                <a:solidFill>
                  <a:srgbClr val="002060"/>
                </a:solidFill>
              </a:rPr>
              <a:t>Вручить </a:t>
            </a:r>
            <a:r>
              <a:rPr lang="ru-RU" sz="1900" b="1" dirty="0" smtClean="0">
                <a:solidFill>
                  <a:srgbClr val="002060"/>
                </a:solidFill>
              </a:rPr>
              <a:t>не позднее, чем за 3 дня </a:t>
            </a:r>
            <a:r>
              <a:rPr lang="ru-RU" sz="1900" dirty="0" smtClean="0">
                <a:solidFill>
                  <a:srgbClr val="002060"/>
                </a:solidFill>
              </a:rPr>
              <a:t>до явки в военкомат</a:t>
            </a: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5164540" y="2455467"/>
            <a:ext cx="6557560" cy="606139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1900" b="1" dirty="0" smtClean="0">
                <a:solidFill>
                  <a:srgbClr val="002060"/>
                </a:solidFill>
              </a:rPr>
              <a:t>Заполнить</a:t>
            </a:r>
            <a:r>
              <a:rPr lang="ru-RU" sz="1900" dirty="0" smtClean="0">
                <a:solidFill>
                  <a:srgbClr val="002060"/>
                </a:solidFill>
              </a:rPr>
              <a:t> отрывную часть </a:t>
            </a:r>
            <a:r>
              <a:rPr lang="ru-RU" sz="1900" b="1" dirty="0" smtClean="0">
                <a:solidFill>
                  <a:srgbClr val="002060"/>
                </a:solidFill>
              </a:rPr>
              <a:t>и выслать </a:t>
            </a:r>
            <a:r>
              <a:rPr lang="ru-RU" sz="1900" dirty="0" smtClean="0">
                <a:solidFill>
                  <a:srgbClr val="002060"/>
                </a:solidFill>
              </a:rPr>
              <a:t>в военкомат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5164540" y="3230167"/>
            <a:ext cx="6557560" cy="606139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1900" b="1" dirty="0" smtClean="0">
                <a:solidFill>
                  <a:srgbClr val="002060"/>
                </a:solidFill>
              </a:rPr>
              <a:t>Обеспечить явку </a:t>
            </a:r>
            <a:r>
              <a:rPr lang="ru-RU" sz="1900" dirty="0" smtClean="0">
                <a:solidFill>
                  <a:srgbClr val="002060"/>
                </a:solidFill>
              </a:rPr>
              <a:t>подлежащего мобилизации работника в военкомат</a:t>
            </a: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5164540" y="4004867"/>
            <a:ext cx="6557560" cy="617933"/>
          </a:xfrm>
          <a:prstGeom prst="rect">
            <a:avLst/>
          </a:prstGeom>
          <a:solidFill>
            <a:srgbClr val="1B43E7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chemeClr val="bg1"/>
                </a:solidFill>
              </a:rPr>
              <a:t>Статья 21.2. КоАП </a:t>
            </a:r>
            <a:r>
              <a:rPr lang="ru-RU" sz="1900" b="1" dirty="0">
                <a:solidFill>
                  <a:schemeClr val="bg1"/>
                </a:solidFill>
              </a:rPr>
              <a:t>РФ </a:t>
            </a:r>
            <a:r>
              <a:rPr lang="ru-RU" sz="1900" b="1" dirty="0" smtClean="0">
                <a:solidFill>
                  <a:schemeClr val="bg1"/>
                </a:solidFill>
              </a:rPr>
              <a:t>Неоповещение </a:t>
            </a:r>
            <a:r>
              <a:rPr lang="ru-RU" sz="1900" b="1" dirty="0">
                <a:solidFill>
                  <a:schemeClr val="bg1"/>
                </a:solidFill>
              </a:rPr>
              <a:t>граждан о вызове их по повестке военного комиссариата или иного органа, осуществляющего воинский </a:t>
            </a:r>
            <a:r>
              <a:rPr lang="ru-RU" sz="1900" b="1" dirty="0" smtClean="0">
                <a:solidFill>
                  <a:schemeClr val="bg1"/>
                </a:solidFill>
              </a:rPr>
              <a:t>учет</a:t>
            </a:r>
            <a:endParaRPr lang="ru-RU" sz="19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23" y="1028700"/>
            <a:ext cx="4019683" cy="56896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31" name="Объект 2"/>
          <p:cNvSpPr txBox="1">
            <a:spLocks/>
          </p:cNvSpPr>
          <p:nvPr/>
        </p:nvSpPr>
        <p:spPr>
          <a:xfrm>
            <a:off x="5164539" y="4678680"/>
            <a:ext cx="6557560" cy="2017681"/>
          </a:xfrm>
          <a:prstGeom prst="rect">
            <a:avLst/>
          </a:prstGeom>
          <a:ln>
            <a:solidFill>
              <a:srgbClr val="1B43E7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 smtClean="0">
                <a:solidFill>
                  <a:srgbClr val="002060"/>
                </a:solidFill>
              </a:rPr>
              <a:t>Неоповещение </a:t>
            </a:r>
            <a:r>
              <a:rPr lang="ru-RU" sz="1900" dirty="0">
                <a:solidFill>
                  <a:srgbClr val="002060"/>
                </a:solidFill>
              </a:rPr>
              <a:t>руководителем или другим должностным лицом организации, а равно должностным лицом органа местного самоуправления, ответственными за военно-учетную работу, граждан о вызове их по повестке военного комиссариата или иного органа, осуществляющего воинский учет, а равно необеспечение гражданам возможности своевременной явки по вызову по повестке военного комиссариата или иного органа, осуществляющего воинский учет, </a:t>
            </a:r>
            <a:r>
              <a:rPr lang="ru-RU" sz="1900" dirty="0" smtClean="0">
                <a:solidFill>
                  <a:srgbClr val="002060"/>
                </a:solidFill>
              </a:rPr>
              <a:t>- </a:t>
            </a:r>
            <a:r>
              <a:rPr lang="ru-RU" sz="1900" b="1" dirty="0" smtClean="0">
                <a:solidFill>
                  <a:srgbClr val="002060"/>
                </a:solidFill>
              </a:rPr>
              <a:t>влечет </a:t>
            </a:r>
            <a:r>
              <a:rPr lang="ru-RU" sz="1900" b="1" dirty="0">
                <a:solidFill>
                  <a:srgbClr val="002060"/>
                </a:solidFill>
              </a:rPr>
              <a:t>наложение административного штрафа в размере от одной тысячи до трех тысяч </a:t>
            </a:r>
            <a:r>
              <a:rPr lang="ru-RU" sz="1900" b="1" dirty="0" smtClean="0">
                <a:solidFill>
                  <a:srgbClr val="002060"/>
                </a:solidFill>
              </a:rPr>
              <a:t>рублей</a:t>
            </a:r>
            <a:r>
              <a:rPr lang="ru-RU" sz="1900" dirty="0" smtClean="0">
                <a:solidFill>
                  <a:srgbClr val="002060"/>
                </a:solidFill>
              </a:rPr>
              <a:t>.</a:t>
            </a:r>
            <a:endParaRPr lang="ru-RU" sz="1900" dirty="0" smtClean="0">
              <a:solidFill>
                <a:srgbClr val="002060"/>
              </a:solidFill>
            </a:endParaRPr>
          </a:p>
        </p:txBody>
      </p:sp>
      <p:sp>
        <p:nvSpPr>
          <p:cNvPr id="3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047325" y="28696"/>
            <a:ext cx="2743200" cy="365125"/>
          </a:xfrm>
        </p:spPr>
        <p:txBody>
          <a:bodyPr/>
          <a:lstStyle/>
          <a:p>
            <a:fld id="{4E228F7A-2D7F-43E9-AA54-0EBB7F0D9514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01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4539" y="850785"/>
            <a:ext cx="6557560" cy="65872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Действия кадровой службы: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86603" cy="6858000"/>
          </a:xfrm>
          <a:prstGeom prst="rect">
            <a:avLst/>
          </a:prstGeom>
          <a:blipFill dpi="0" rotWithShape="1">
            <a:blip r:embed="rId2">
              <a:alphaModFix amt="6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0"/>
            <a:ext cx="2780920" cy="7339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905397" y="0"/>
            <a:ext cx="286603" cy="6858000"/>
          </a:xfrm>
          <a:prstGeom prst="rect">
            <a:avLst/>
          </a:prstGeom>
          <a:blipFill dpi="0" rotWithShape="1">
            <a:blip r:embed="rId2">
              <a:alphaModFix amt="6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26872" y="1577339"/>
            <a:ext cx="4319299" cy="5032467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ru-RU" sz="1900" dirty="0" smtClean="0">
              <a:solidFill>
                <a:srgbClr val="002060"/>
              </a:solidFill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4910964" y="2777603"/>
            <a:ext cx="6666930" cy="606139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1900" dirty="0" smtClean="0">
                <a:solidFill>
                  <a:srgbClr val="002060"/>
                </a:solidFill>
              </a:rPr>
              <a:t>Внести запись в трудовую книжку</a:t>
            </a:r>
          </a:p>
        </p:txBody>
      </p:sp>
      <p:pic>
        <p:nvPicPr>
          <p:cNvPr id="3074" name="Picture 2" descr="Работа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51300" y="2497127"/>
            <a:ext cx="3970798" cy="433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омер слайда 28"/>
          <p:cNvSpPr txBox="1">
            <a:spLocks/>
          </p:cNvSpPr>
          <p:nvPr/>
        </p:nvSpPr>
        <p:spPr>
          <a:xfrm>
            <a:off x="9047325" y="286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228F7A-2D7F-43E9-AA54-0EBB7F0D951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29469" y="1649750"/>
            <a:ext cx="6666930" cy="98761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1900" dirty="0" smtClean="0">
                <a:solidFill>
                  <a:srgbClr val="002060"/>
                </a:solidFill>
              </a:rPr>
              <a:t>Ознакомить с приказом под роспись</a:t>
            </a:r>
            <a:br>
              <a:rPr lang="ru-RU" sz="1900" dirty="0" smtClean="0">
                <a:solidFill>
                  <a:srgbClr val="002060"/>
                </a:solidFill>
              </a:rPr>
            </a:br>
            <a:r>
              <a:rPr lang="ru-RU" sz="1900" dirty="0" smtClean="0">
                <a:solidFill>
                  <a:srgbClr val="002060"/>
                </a:solidFill>
              </a:rPr>
              <a:t>(в случае отказа </a:t>
            </a:r>
            <a:r>
              <a:rPr lang="ru-RU" sz="1900" dirty="0">
                <a:solidFill>
                  <a:srgbClr val="002060"/>
                </a:solidFill>
              </a:rPr>
              <a:t>или невозможности – составить соответствующий акт)</a:t>
            </a:r>
            <a:endParaRPr lang="ru-RU" sz="1900" dirty="0" smtClean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35976" t="20267" r="32813" b="7562"/>
          <a:stretch/>
        </p:blipFill>
        <p:spPr>
          <a:xfrm>
            <a:off x="694257" y="1687143"/>
            <a:ext cx="3784528" cy="492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7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899" y="787442"/>
            <a:ext cx="6997699" cy="65872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Письмо Минтруда России </a:t>
            </a:r>
            <a:br>
              <a:rPr lang="ru-RU" sz="20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от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27.09.2022 № 14-6/10/В-13042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86603" cy="6858000"/>
          </a:xfrm>
          <a:prstGeom prst="rect">
            <a:avLst/>
          </a:prstGeom>
          <a:blipFill dpi="0" rotWithShape="1">
            <a:blip r:embed="rId2">
              <a:alphaModFix amt="6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0"/>
            <a:ext cx="2780920" cy="7339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905397" y="0"/>
            <a:ext cx="286603" cy="6858000"/>
          </a:xfrm>
          <a:prstGeom prst="rect">
            <a:avLst/>
          </a:prstGeom>
          <a:blipFill dpi="0" rotWithShape="1">
            <a:blip r:embed="rId2">
              <a:alphaModFix amt="6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69900" y="1499706"/>
            <a:ext cx="6997699" cy="5358294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920" b="1" dirty="0"/>
              <a:t>О СОХРАНЕНИИ РАБОЧИХ МЕСТ ДЛЯ МОБИЛИЗОВАННЫХ ГРАЖДАН</a:t>
            </a:r>
          </a:p>
          <a:p>
            <a:pPr marL="0" indent="180975">
              <a:spcBef>
                <a:spcPts val="0"/>
              </a:spcBef>
              <a:buNone/>
            </a:pPr>
            <a:r>
              <a:rPr lang="ru-RU" sz="920" dirty="0"/>
              <a:t> </a:t>
            </a:r>
            <a:r>
              <a:rPr lang="ru-RU" sz="920" dirty="0" smtClean="0"/>
              <a:t>Принято </a:t>
            </a:r>
            <a:r>
              <a:rPr lang="ru-RU" sz="920" dirty="0"/>
              <a:t>постановление Правительства Российской Федерации от 22 сентября 2022 г. № 1677 «О внесении изменений в особенности правового регулирования трудовых отношений и иных непосредственно связанных с ними отношений в 2022 и 2023 годах</a:t>
            </a:r>
            <a:r>
              <a:rPr lang="ru-RU" sz="920" dirty="0" smtClean="0"/>
              <a:t>».</a:t>
            </a:r>
          </a:p>
          <a:p>
            <a:pPr marL="0" indent="180975">
              <a:spcBef>
                <a:spcPts val="0"/>
              </a:spcBef>
              <a:buNone/>
            </a:pPr>
            <a:r>
              <a:rPr lang="ru-RU" sz="920" dirty="0" smtClean="0"/>
              <a:t>При </a:t>
            </a:r>
            <a:r>
              <a:rPr lang="ru-RU" sz="920" dirty="0"/>
              <a:t>реализации данного постановления целесообразно действовать следующим </a:t>
            </a:r>
            <a:r>
              <a:rPr lang="ru-RU" sz="920" dirty="0" smtClean="0"/>
              <a:t>образом.</a:t>
            </a:r>
          </a:p>
          <a:p>
            <a:pPr marL="0" indent="180975">
              <a:spcBef>
                <a:spcPts val="0"/>
              </a:spcBef>
              <a:buNone/>
            </a:pPr>
            <a:r>
              <a:rPr lang="ru-RU" sz="920" dirty="0" smtClean="0"/>
              <a:t>Уволить </a:t>
            </a:r>
            <a:r>
              <a:rPr lang="ru-RU" sz="920" dirty="0"/>
              <a:t>мобилизованного сотрудника нельзя. Работодатель должен будет сохранить рабочее место за мобилизованным </a:t>
            </a:r>
            <a:r>
              <a:rPr lang="ru-RU" sz="920" dirty="0" smtClean="0"/>
              <a:t>работником.</a:t>
            </a:r>
          </a:p>
          <a:p>
            <a:pPr marL="0" indent="180975">
              <a:spcBef>
                <a:spcPts val="0"/>
              </a:spcBef>
              <a:buNone/>
            </a:pPr>
            <a:r>
              <a:rPr lang="ru-RU" sz="920" dirty="0" smtClean="0"/>
              <a:t>Трудовой </a:t>
            </a:r>
            <a:r>
              <a:rPr lang="ru-RU" sz="920" dirty="0"/>
              <a:t>договор между работником и работодателем будет приостановлен на время </a:t>
            </a:r>
            <a:r>
              <a:rPr lang="ru-RU" sz="920" dirty="0" smtClean="0"/>
              <a:t>службы.</a:t>
            </a:r>
          </a:p>
          <a:p>
            <a:pPr marL="0" indent="180975">
              <a:spcBef>
                <a:spcPts val="0"/>
              </a:spcBef>
              <a:buNone/>
            </a:pPr>
            <a:r>
              <a:rPr lang="ru-RU" sz="920" dirty="0" smtClean="0"/>
              <a:t>Для </a:t>
            </a:r>
            <a:r>
              <a:rPr lang="ru-RU" sz="920" dirty="0"/>
              <a:t>приостановления трудового договора работнику нужно принести повестку из военкомата о призыве на военную службу по мобилизации (либо предоставить работодателю копию повестки, если работник уже призван</a:t>
            </a:r>
            <a:r>
              <a:rPr lang="ru-RU" sz="920" dirty="0" smtClean="0"/>
              <a:t>).</a:t>
            </a:r>
          </a:p>
          <a:p>
            <a:pPr marL="0" indent="180975">
              <a:spcBef>
                <a:spcPts val="0"/>
              </a:spcBef>
              <a:buNone/>
            </a:pPr>
            <a:r>
              <a:rPr lang="ru-RU" sz="920" dirty="0" smtClean="0"/>
              <a:t>Дистанционные </a:t>
            </a:r>
            <a:r>
              <a:rPr lang="ru-RU" sz="920" dirty="0"/>
              <a:t>работники и работники, участвующие в электронном документообороте, направляют скан повестки работодателю в порядке документооборота, установленном в </a:t>
            </a:r>
            <a:r>
              <a:rPr lang="ru-RU" sz="920" dirty="0" smtClean="0"/>
              <a:t>организации.</a:t>
            </a:r>
          </a:p>
          <a:p>
            <a:pPr marL="0" indent="180975">
              <a:spcBef>
                <a:spcPts val="0"/>
              </a:spcBef>
              <a:buNone/>
            </a:pPr>
            <a:r>
              <a:rPr lang="ru-RU" sz="920" dirty="0" smtClean="0"/>
              <a:t>Если </a:t>
            </a:r>
            <a:r>
              <a:rPr lang="ru-RU" sz="920" dirty="0"/>
              <a:t>работник заключил трудовой договор и сейчас проходит испытательный срок, то в случае призыва по мобилизации с 21 сентября 2022 года его трудовой договор также будет </a:t>
            </a:r>
            <a:r>
              <a:rPr lang="ru-RU" sz="920" dirty="0" smtClean="0"/>
              <a:t>приостановлен.</a:t>
            </a:r>
          </a:p>
          <a:p>
            <a:pPr marL="0" indent="180975">
              <a:spcBef>
                <a:spcPts val="0"/>
              </a:spcBef>
              <a:buNone/>
            </a:pPr>
            <a:r>
              <a:rPr lang="ru-RU" sz="920" dirty="0" smtClean="0"/>
              <a:t>В </a:t>
            </a:r>
            <a:r>
              <a:rPr lang="ru-RU" sz="920" dirty="0"/>
              <a:t>случае, если работник уже получил уведомление о сокращении, но еще продолжает работать, то при получении повестки его трудовой договор также будет </a:t>
            </a:r>
            <a:r>
              <a:rPr lang="ru-RU" sz="920" dirty="0" smtClean="0"/>
              <a:t>приостановлен.</a:t>
            </a:r>
          </a:p>
          <a:p>
            <a:pPr marL="0" indent="180975">
              <a:spcBef>
                <a:spcPts val="0"/>
              </a:spcBef>
              <a:buNone/>
            </a:pPr>
            <a:r>
              <a:rPr lang="ru-RU" sz="920" dirty="0" smtClean="0"/>
              <a:t>Срочный </a:t>
            </a:r>
            <a:r>
              <a:rPr lang="ru-RU" sz="920" dirty="0"/>
              <a:t>трудовой договор также </a:t>
            </a:r>
            <a:r>
              <a:rPr lang="ru-RU" sz="920" dirty="0" smtClean="0"/>
              <a:t>приостанавливается.</a:t>
            </a:r>
          </a:p>
          <a:p>
            <a:pPr marL="0" indent="180975">
              <a:spcBef>
                <a:spcPts val="0"/>
              </a:spcBef>
              <a:buNone/>
            </a:pPr>
            <a:r>
              <a:rPr lang="ru-RU" sz="920" dirty="0" smtClean="0"/>
              <a:t>Для </a:t>
            </a:r>
            <a:r>
              <a:rPr lang="ru-RU" sz="920" dirty="0"/>
              <a:t>приостановления трудового договора работодатель издает приказ о приостановлении трудового договора. Заключение соглашения с работником для этого не </a:t>
            </a:r>
            <a:r>
              <a:rPr lang="ru-RU" sz="920" dirty="0" smtClean="0"/>
              <a:t>нужно.</a:t>
            </a:r>
          </a:p>
          <a:p>
            <a:pPr marL="0" indent="180975">
              <a:spcBef>
                <a:spcPts val="0"/>
              </a:spcBef>
              <a:buNone/>
            </a:pPr>
            <a:r>
              <a:rPr lang="ru-RU" sz="920" dirty="0" smtClean="0">
                <a:solidFill>
                  <a:srgbClr val="1B43E7"/>
                </a:solidFill>
              </a:rPr>
              <a:t>На </a:t>
            </a:r>
            <a:r>
              <a:rPr lang="ru-RU" sz="920" dirty="0">
                <a:solidFill>
                  <a:srgbClr val="1B43E7"/>
                </a:solidFill>
              </a:rPr>
              <a:t>основе приказа работодатель производит все выплаты, причитающиеся работнику на данный момент, включая заработную плату за все отработанные, но еще не оплаченные дни, не дожидаясь даты выплаты зарплаты, а также иные выплаты, предусмотренные трудовым договором, коллективным договором, соглашением сторон социального партнерства (например, оплата командировочных расходов, единовременные поощрительные и другие выплаты, в том числе в связи с праздничными днями и юбилейными датами, оплата питания, материальная помощь, дополнительные денежные суммы при предоставлении работникам ежегодного отпуска, оплата учебного отпуска, и другие). Компенсация за неиспользованные дни отпуска свыше 28 календарных дней может производиться по заявлению работника в соответствии с </a:t>
            </a:r>
            <a:r>
              <a:rPr lang="ru-RU" sz="920" dirty="0" smtClean="0">
                <a:solidFill>
                  <a:srgbClr val="1B43E7"/>
                </a:solidFill>
              </a:rPr>
              <a:t>законодательством.</a:t>
            </a:r>
          </a:p>
          <a:p>
            <a:pPr marL="0" indent="180975">
              <a:spcBef>
                <a:spcPts val="0"/>
              </a:spcBef>
              <a:buNone/>
            </a:pPr>
            <a:r>
              <a:rPr lang="ru-RU" sz="920" dirty="0" smtClean="0"/>
              <a:t>В </a:t>
            </a:r>
            <a:r>
              <a:rPr lang="ru-RU" sz="920" dirty="0"/>
              <a:t>большем объеме выплаты производятся по решению работодателя. Кроме того, позднее работникам могут быть выплачены премии и другие выплаты, производимые в организации по результатам работы за определенный период (например, премия по итогам квартала, года</a:t>
            </a:r>
            <a:r>
              <a:rPr lang="ru-RU" sz="920" dirty="0" smtClean="0"/>
              <a:t>).</a:t>
            </a:r>
          </a:p>
          <a:p>
            <a:pPr marL="0" indent="180975">
              <a:spcBef>
                <a:spcPts val="0"/>
              </a:spcBef>
              <a:buNone/>
            </a:pPr>
            <a:r>
              <a:rPr lang="ru-RU" sz="920" dirty="0" smtClean="0"/>
              <a:t>Постановление </a:t>
            </a:r>
            <a:r>
              <a:rPr lang="ru-RU" sz="920" dirty="0"/>
              <a:t>Правительства Российской Федерации от 22 сентября 2022 г. № 1677 распространяется на всех работников, призванных по мобилизации с 21 сентября 2022 </a:t>
            </a:r>
            <a:r>
              <a:rPr lang="ru-RU" sz="920" dirty="0" smtClean="0"/>
              <a:t>г.</a:t>
            </a:r>
          </a:p>
          <a:p>
            <a:pPr marL="0" indent="180975">
              <a:spcBef>
                <a:spcPts val="0"/>
              </a:spcBef>
              <a:buNone/>
            </a:pPr>
            <a:r>
              <a:rPr lang="ru-RU" sz="920" dirty="0" smtClean="0"/>
              <a:t>В </a:t>
            </a:r>
            <a:r>
              <a:rPr lang="ru-RU" sz="920" dirty="0"/>
              <a:t>связи с этим, начиная с 21 сентября 2022 г., если работник, получил повестку и был уволен, необходимо издать приказ об отмене приказа об увольнении, направить сведения об этом в Пенсионный фонд Российской Федерации, сделать запись об отмене приказа об увольнении в трудовую книжку (если ведется на бумаге). После чего издать приказ о приостановлении трудового договора на основании повестки о призыве на военную службу по </a:t>
            </a:r>
            <a:r>
              <a:rPr lang="ru-RU" sz="920" dirty="0" smtClean="0"/>
              <a:t>мобилизации.</a:t>
            </a:r>
          </a:p>
          <a:p>
            <a:pPr marL="0" indent="180975">
              <a:spcBef>
                <a:spcPts val="0"/>
              </a:spcBef>
              <a:buNone/>
            </a:pPr>
            <a:r>
              <a:rPr lang="ru-RU" sz="920" dirty="0" smtClean="0"/>
              <a:t>При </a:t>
            </a:r>
            <a:r>
              <a:rPr lang="ru-RU" sz="920" dirty="0"/>
              <a:t>отказе работодателя отменить приказ об увольнении и издать приказ о приостановлении трудового договора работник (или его доверенное лицо) имеет право обратится с жалобой на него в </a:t>
            </a:r>
            <a:r>
              <a:rPr lang="ru-RU" sz="920" dirty="0" smtClean="0"/>
              <a:t>прокуратуру.</a:t>
            </a:r>
          </a:p>
          <a:p>
            <a:pPr marL="0" indent="180975">
              <a:spcBef>
                <a:spcPts val="0"/>
              </a:spcBef>
              <a:buNone/>
            </a:pPr>
            <a:r>
              <a:rPr lang="ru-RU" sz="920" dirty="0" smtClean="0"/>
              <a:t>Все </a:t>
            </a:r>
            <a:r>
              <a:rPr lang="ru-RU" sz="920" dirty="0"/>
              <a:t>работники, призванные по мобилизации с 21 сентября 2022 г., могут вернуться на рабочее место на прежних </a:t>
            </a:r>
            <a:r>
              <a:rPr lang="ru-RU" sz="920" dirty="0" smtClean="0"/>
              <a:t>условиях.</a:t>
            </a:r>
          </a:p>
          <a:p>
            <a:pPr marL="0" indent="180975">
              <a:spcBef>
                <a:spcPts val="0"/>
              </a:spcBef>
              <a:buNone/>
            </a:pPr>
            <a:r>
              <a:rPr lang="ru-RU" sz="920" dirty="0" smtClean="0"/>
              <a:t>На </a:t>
            </a:r>
            <a:r>
              <a:rPr lang="ru-RU" sz="920" dirty="0"/>
              <a:t>время приостановки трудового договора работодатель может заключать срочные трудовые договоры и принимать на работу временных </a:t>
            </a:r>
            <a:r>
              <a:rPr lang="ru-RU" sz="920" dirty="0" smtClean="0"/>
              <a:t>сотрудников.</a:t>
            </a:r>
          </a:p>
          <a:p>
            <a:pPr marL="0" indent="180975">
              <a:spcBef>
                <a:spcPts val="0"/>
              </a:spcBef>
              <a:buNone/>
            </a:pPr>
            <a:r>
              <a:rPr lang="ru-RU" sz="920" dirty="0" smtClean="0"/>
              <a:t>В </a:t>
            </a:r>
            <a:r>
              <a:rPr lang="ru-RU" sz="920" dirty="0"/>
              <a:t>настоящее время готовятся поправки в Трудовой кодекс Российской Федерации и другие федеральные законы по вопросам социально-трудовых гарантий мобилизованным работникам</a:t>
            </a:r>
            <a:r>
              <a:rPr lang="ru-RU" sz="920" dirty="0" smtClean="0"/>
              <a:t>.</a:t>
            </a:r>
            <a:endParaRPr lang="ru-RU" sz="920" dirty="0"/>
          </a:p>
        </p:txBody>
      </p:sp>
      <p:sp>
        <p:nvSpPr>
          <p:cNvPr id="11" name="Номер слайда 28"/>
          <p:cNvSpPr txBox="1">
            <a:spLocks/>
          </p:cNvSpPr>
          <p:nvPr/>
        </p:nvSpPr>
        <p:spPr>
          <a:xfrm>
            <a:off x="9047325" y="286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228F7A-2D7F-43E9-AA54-0EBB7F0D951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7882504" y="1959429"/>
            <a:ext cx="3772281" cy="4507033"/>
          </a:xfrm>
          <a:prstGeom prst="wedgeRoundRectCallout">
            <a:avLst>
              <a:gd name="adj1" fmla="val -65663"/>
              <a:gd name="adj2" fmla="val 6494"/>
              <a:gd name="adj3" fmla="val 16667"/>
            </a:avLst>
          </a:prstGeom>
          <a:solidFill>
            <a:srgbClr val="1B43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bg1"/>
                </a:solidFill>
              </a:rPr>
              <a:t>На основе приказа работодатель производит все выплаты, причитающиеся работнику на данный момент, включая заработную плату за все отработанные, но еще не оплаченные дни, не дожидаясь даты выплаты зарплаты, а также иные выплаты, предусмотренные трудовым договором, коллективным договором, соглашением сторон социального партнерства (например, оплата командировочных расходов, единовременные поощрительные и другие выплаты, в том числе в связи с праздничными днями и юбилейными датами, оплата питания, материальная помощь, дополнительные денежные суммы при предоставлении работникам ежегодного отпуска, оплата учебного отпуска, и другие). Компенсация за неиспользованные дни отпуска свыше 28 календарных дней может производиться по заявлению работника в соответствии с законодательством.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345291" y="999793"/>
            <a:ext cx="4846709" cy="849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Срок выплаты – не позднее дня приостановления действия трудового договора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5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7220" y="888385"/>
            <a:ext cx="6557560" cy="82539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Учет периода отсутствия мобилизованного работника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86603" cy="6858000"/>
          </a:xfrm>
          <a:prstGeom prst="rect">
            <a:avLst/>
          </a:prstGeom>
          <a:blipFill dpi="0" rotWithShape="1">
            <a:blip r:embed="rId2">
              <a:alphaModFix amt="6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0"/>
            <a:ext cx="2780920" cy="7339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905397" y="0"/>
            <a:ext cx="286603" cy="6858000"/>
          </a:xfrm>
          <a:prstGeom prst="rect">
            <a:avLst/>
          </a:prstGeom>
          <a:blipFill dpi="0" rotWithShape="1">
            <a:blip r:embed="rId2">
              <a:alphaModFix amt="6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75149" y="2081349"/>
            <a:ext cx="11129171" cy="4493622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900" dirty="0" smtClean="0">
                <a:solidFill>
                  <a:srgbClr val="002060"/>
                </a:solidFill>
              </a:rPr>
              <a:t>Табель учета рабочего времени</a:t>
            </a:r>
          </a:p>
          <a:p>
            <a:pPr marL="0" indent="0" algn="ctr">
              <a:buNone/>
            </a:pPr>
            <a:endParaRPr lang="ru-RU" sz="1900" dirty="0" smtClean="0">
              <a:solidFill>
                <a:srgbClr val="002060"/>
              </a:solidFill>
            </a:endParaRPr>
          </a:p>
        </p:txBody>
      </p:sp>
      <p:sp>
        <p:nvSpPr>
          <p:cNvPr id="16" name="Номер слайда 28"/>
          <p:cNvSpPr txBox="1">
            <a:spLocks/>
          </p:cNvSpPr>
          <p:nvPr/>
        </p:nvSpPr>
        <p:spPr>
          <a:xfrm>
            <a:off x="9047325" y="286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228F7A-2D7F-43E9-AA54-0EBB7F0D951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98936" y="1943105"/>
            <a:ext cx="352425" cy="333375"/>
          </a:xfrm>
          <a:prstGeom prst="ellipse">
            <a:avLst/>
          </a:prstGeom>
          <a:solidFill>
            <a:srgbClr val="1B43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35431" t="21490" r="6761" b="43975"/>
          <a:stretch/>
        </p:blipFill>
        <p:spPr>
          <a:xfrm>
            <a:off x="575148" y="2421434"/>
            <a:ext cx="11193951" cy="376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7220" y="888385"/>
            <a:ext cx="6557560" cy="82539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Учет периода отсутствия мобилизованного работника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86603" cy="6858000"/>
          </a:xfrm>
          <a:prstGeom prst="rect">
            <a:avLst/>
          </a:prstGeom>
          <a:blipFill dpi="0" rotWithShape="1">
            <a:blip r:embed="rId2">
              <a:alphaModFix amt="6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0"/>
            <a:ext cx="2780920" cy="7339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83442" y="0"/>
            <a:ext cx="286603" cy="6858000"/>
          </a:xfrm>
          <a:prstGeom prst="rect">
            <a:avLst/>
          </a:prstGeom>
          <a:blipFill dpi="0" rotWithShape="1">
            <a:blip r:embed="rId2">
              <a:alphaModFix amt="6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28"/>
          <p:cNvSpPr txBox="1">
            <a:spLocks/>
          </p:cNvSpPr>
          <p:nvPr/>
        </p:nvSpPr>
        <p:spPr>
          <a:xfrm>
            <a:off x="9047325" y="286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228F7A-2D7F-43E9-AA54-0EBB7F0D951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52738" y="2112112"/>
            <a:ext cx="5449827" cy="4584779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900" dirty="0" smtClean="0">
                <a:solidFill>
                  <a:srgbClr val="002060"/>
                </a:solidFill>
              </a:rPr>
              <a:t>Проект изменений в СЗВ-ТД</a:t>
            </a:r>
          </a:p>
          <a:p>
            <a:pPr marL="0" indent="0" algn="ctr">
              <a:buNone/>
            </a:pPr>
            <a:endParaRPr lang="ru-RU" sz="1900" dirty="0" smtClean="0">
              <a:solidFill>
                <a:srgbClr val="00206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209210" y="2109793"/>
            <a:ext cx="5467587" cy="4587098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900" dirty="0" smtClean="0">
                <a:solidFill>
                  <a:srgbClr val="002060"/>
                </a:solidFill>
              </a:rPr>
              <a:t>Проект изменений в СЗВ-СТАЖ</a:t>
            </a:r>
          </a:p>
          <a:p>
            <a:pPr marL="0" indent="0" algn="ctr">
              <a:buNone/>
            </a:pPr>
            <a:endParaRPr lang="ru-RU" sz="1900" dirty="0" smtClean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79520" y="1944199"/>
            <a:ext cx="352425" cy="333375"/>
          </a:xfrm>
          <a:prstGeom prst="ellipse">
            <a:avLst/>
          </a:prstGeom>
          <a:solidFill>
            <a:srgbClr val="1B43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095482" y="1944199"/>
            <a:ext cx="352425" cy="333375"/>
          </a:xfrm>
          <a:prstGeom prst="ellipse">
            <a:avLst/>
          </a:prstGeom>
          <a:solidFill>
            <a:srgbClr val="1B43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32561" t="26297" r="32007" b="12503"/>
          <a:stretch/>
        </p:blipFill>
        <p:spPr>
          <a:xfrm>
            <a:off x="936077" y="2502308"/>
            <a:ext cx="4614430" cy="41388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/>
          <a:srcRect l="31273" t="22750" r="27308" b="9752"/>
          <a:stretch/>
        </p:blipFill>
        <p:spPr>
          <a:xfrm>
            <a:off x="6393514" y="2502307"/>
            <a:ext cx="4910211" cy="413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461" y="549547"/>
            <a:ext cx="7155455" cy="82539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Образец приказа </a:t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о возобновлении трудового договора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86603" cy="6858000"/>
          </a:xfrm>
          <a:prstGeom prst="rect">
            <a:avLst/>
          </a:prstGeom>
          <a:blipFill dpi="0" rotWithShape="1">
            <a:blip r:embed="rId2">
              <a:alphaModFix amt="6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0"/>
            <a:ext cx="2780920" cy="7339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905397" y="0"/>
            <a:ext cx="286603" cy="6858000"/>
          </a:xfrm>
          <a:prstGeom prst="rect">
            <a:avLst/>
          </a:prstGeom>
          <a:blipFill dpi="0" rotWithShape="1">
            <a:blip r:embed="rId2">
              <a:alphaModFix amt="6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28"/>
          <p:cNvSpPr txBox="1">
            <a:spLocks/>
          </p:cNvSpPr>
          <p:nvPr/>
        </p:nvSpPr>
        <p:spPr>
          <a:xfrm>
            <a:off x="9047325" y="286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228F7A-2D7F-43E9-AA54-0EBB7F0D951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97567" y="1559305"/>
            <a:ext cx="5241679" cy="520725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900" dirty="0" smtClean="0">
              <a:solidFill>
                <a:srgbClr val="002060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122126" y="1559305"/>
            <a:ext cx="5783271" cy="658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Работник: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6122128" y="2389287"/>
            <a:ext cx="5668398" cy="85901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rgbClr val="002060"/>
                </a:solidFill>
              </a:rPr>
              <a:t>Обязан выйти </a:t>
            </a:r>
            <a:r>
              <a:rPr lang="ru-RU" sz="1800" dirty="0">
                <a:solidFill>
                  <a:srgbClr val="002060"/>
                </a:solidFill>
              </a:rPr>
              <a:t>на работу </a:t>
            </a:r>
            <a:r>
              <a:rPr lang="ru-RU" sz="1800" dirty="0" smtClean="0">
                <a:solidFill>
                  <a:srgbClr val="002060"/>
                </a:solidFill>
              </a:rPr>
              <a:t>в течение </a:t>
            </a:r>
            <a:r>
              <a:rPr lang="ru-RU" sz="1800" b="1" dirty="0" smtClean="0">
                <a:solidFill>
                  <a:srgbClr val="002060"/>
                </a:solidFill>
              </a:rPr>
              <a:t>трех </a:t>
            </a:r>
            <a:r>
              <a:rPr lang="ru-RU" sz="1800" b="1" dirty="0">
                <a:solidFill>
                  <a:srgbClr val="002060"/>
                </a:solidFill>
              </a:rPr>
              <a:t>месяцев </a:t>
            </a:r>
            <a:r>
              <a:rPr lang="ru-RU" sz="1800" dirty="0">
                <a:solidFill>
                  <a:srgbClr val="002060"/>
                </a:solidFill>
              </a:rPr>
              <a:t>после окончания прохождения </a:t>
            </a:r>
            <a:r>
              <a:rPr lang="ru-RU" sz="1800" dirty="0" smtClean="0">
                <a:solidFill>
                  <a:srgbClr val="002060"/>
                </a:solidFill>
              </a:rPr>
              <a:t>военной </a:t>
            </a:r>
            <a:r>
              <a:rPr lang="ru-RU" sz="1800" dirty="0">
                <a:solidFill>
                  <a:srgbClr val="002060"/>
                </a:solidFill>
              </a:rPr>
              <a:t>службы по </a:t>
            </a:r>
            <a:r>
              <a:rPr lang="ru-RU" sz="1800" dirty="0" smtClean="0">
                <a:solidFill>
                  <a:srgbClr val="002060"/>
                </a:solidFill>
              </a:rPr>
              <a:t>мобилизации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122126" y="3474267"/>
            <a:ext cx="5668400" cy="606139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1900" dirty="0" smtClean="0">
                <a:solidFill>
                  <a:srgbClr val="002060"/>
                </a:solidFill>
              </a:rPr>
              <a:t>Обязан </a:t>
            </a:r>
            <a:r>
              <a:rPr lang="ru-RU" sz="1900" dirty="0">
                <a:solidFill>
                  <a:srgbClr val="002060"/>
                </a:solidFill>
              </a:rPr>
              <a:t>предупредить работодателя о своем выходе на работу не позднее чем за </a:t>
            </a:r>
            <a:r>
              <a:rPr lang="ru-RU" sz="1900" b="1" dirty="0">
                <a:solidFill>
                  <a:srgbClr val="002060"/>
                </a:solidFill>
              </a:rPr>
              <a:t>три рабочих дня</a:t>
            </a:r>
            <a:endParaRPr lang="ru-RU" sz="1900" dirty="0" smtClean="0">
              <a:solidFill>
                <a:srgbClr val="002060"/>
              </a:solidFill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6122126" y="4306376"/>
            <a:ext cx="5668400" cy="863832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rgbClr val="002060"/>
                </a:solidFill>
              </a:rPr>
              <a:t>В </a:t>
            </a:r>
            <a:r>
              <a:rPr lang="ru-RU" sz="1800" dirty="0">
                <a:solidFill>
                  <a:srgbClr val="002060"/>
                </a:solidFill>
              </a:rPr>
              <a:t>течение шести месяцев после возобновления </a:t>
            </a:r>
            <a:r>
              <a:rPr lang="ru-RU" sz="1800" dirty="0" smtClean="0">
                <a:solidFill>
                  <a:srgbClr val="002060"/>
                </a:solidFill>
              </a:rPr>
              <a:t>действия </a:t>
            </a:r>
            <a:r>
              <a:rPr lang="ru-RU" sz="1800" dirty="0">
                <a:solidFill>
                  <a:srgbClr val="002060"/>
                </a:solidFill>
              </a:rPr>
              <a:t>трудового договора имеет право на </a:t>
            </a:r>
            <a:r>
              <a:rPr lang="ru-RU" sz="1800" dirty="0" smtClean="0">
                <a:solidFill>
                  <a:srgbClr val="002060"/>
                </a:solidFill>
              </a:rPr>
              <a:t>отпуск </a:t>
            </a:r>
            <a:r>
              <a:rPr lang="ru-RU" sz="1800" dirty="0">
                <a:solidFill>
                  <a:srgbClr val="002060"/>
                </a:solidFill>
              </a:rPr>
              <a:t>в удобное для него </a:t>
            </a:r>
            <a:r>
              <a:rPr lang="ru-RU" sz="1800" dirty="0" smtClean="0">
                <a:solidFill>
                  <a:srgbClr val="002060"/>
                </a:solidFill>
              </a:rPr>
              <a:t>время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4171" t="22799" r="30672" b="12211"/>
          <a:stretch/>
        </p:blipFill>
        <p:spPr>
          <a:xfrm>
            <a:off x="867377" y="1665016"/>
            <a:ext cx="4880280" cy="507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9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85446" y="2510627"/>
            <a:ext cx="5056782" cy="276622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37129" y="570362"/>
            <a:ext cx="6024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Администрация Губернатора Новосибирской области 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Правительства Новосибирской области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" y="469438"/>
            <a:ext cx="636494" cy="8719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4648-64E8-451B-8638-22D707B9608C}" type="slidenum">
              <a:rPr lang="ru-RU" smtClean="0"/>
              <a:t>9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096" y="2538007"/>
            <a:ext cx="3437317" cy="9148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969" y="3672348"/>
            <a:ext cx="317019" cy="31701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37129" y="3565966"/>
            <a:ext cx="2753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http://dou.nso.ru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935" y="4150508"/>
            <a:ext cx="293088" cy="29960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238917" y="4029714"/>
            <a:ext cx="4603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https://vk.com/gossluzhbanso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37129" y="4493462"/>
            <a:ext cx="4237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https://t.me/gossluzhbanso</a:t>
            </a:r>
            <a:endParaRPr lang="ru-RU" sz="2800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749" y="4614256"/>
            <a:ext cx="352866" cy="3411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49997"/>
            <a:ext cx="1427313" cy="14787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85" y="3249997"/>
            <a:ext cx="1451537" cy="1451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394" y="3249997"/>
            <a:ext cx="1460621" cy="1460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8672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1165</Words>
  <Application>Microsoft Office PowerPoint</Application>
  <PresentationFormat>Широкоэкранный</PresentationFormat>
  <Paragraphs>74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Семинар-совещание</vt:lpstr>
      <vt:lpstr>Новеллы федерального законодательства  в связи с мобилизацией</vt:lpstr>
      <vt:lpstr>Действия кадровой службы:</vt:lpstr>
      <vt:lpstr>Действия кадровой службы:</vt:lpstr>
      <vt:lpstr>Письмо Минтруда России  от 27.09.2022 № 14-6/10/В-13042</vt:lpstr>
      <vt:lpstr>Учет периода отсутствия мобилизованного работника</vt:lpstr>
      <vt:lpstr>Учет периода отсутствия мобилизованного работника</vt:lpstr>
      <vt:lpstr>Образец приказа  о возобновлении трудового договора</vt:lpstr>
      <vt:lpstr>Презентация PowerPoint</vt:lpstr>
    </vt:vector>
  </TitlesOfParts>
  <Company>Contract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Семинар-совещание</dc:title>
  <dc:creator>Воробьева Кристина Руслановна</dc:creator>
  <cp:lastModifiedBy>Смертева Вера Юрьевна</cp:lastModifiedBy>
  <cp:revision>31</cp:revision>
  <dcterms:created xsi:type="dcterms:W3CDTF">2022-10-06T07:25:31Z</dcterms:created>
  <dcterms:modified xsi:type="dcterms:W3CDTF">2022-10-07T06:04:57Z</dcterms:modified>
</cp:coreProperties>
</file>