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theme/theme1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6.xml" ContentType="application/vnd.openxmlformats-officedocument.theme+xml"/>
  <Override PartName="/ppt/slideLayouts/slideLayout4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5" r:id="rId2"/>
    <p:sldMasterId id="2147483739" r:id="rId3"/>
    <p:sldMasterId id="2147483751" r:id="rId4"/>
    <p:sldMasterId id="2147483759" r:id="rId5"/>
    <p:sldMasterId id="2147483761" r:id="rId6"/>
    <p:sldMasterId id="2147483775" r:id="rId7"/>
    <p:sldMasterId id="2147483777" r:id="rId8"/>
    <p:sldMasterId id="2147483779" r:id="rId9"/>
    <p:sldMasterId id="2147483781" r:id="rId10"/>
    <p:sldMasterId id="2147483783" r:id="rId11"/>
    <p:sldMasterId id="2147483785" r:id="rId12"/>
    <p:sldMasterId id="2147483829" r:id="rId13"/>
    <p:sldMasterId id="2147483831" r:id="rId14"/>
    <p:sldMasterId id="2147483838" r:id="rId15"/>
    <p:sldMasterId id="2147483840" r:id="rId16"/>
    <p:sldMasterId id="2147483864" r:id="rId17"/>
  </p:sldMasterIdLst>
  <p:notesMasterIdLst>
    <p:notesMasterId r:id="rId30"/>
  </p:notesMasterIdLst>
  <p:handoutMasterIdLst>
    <p:handoutMasterId r:id="rId31"/>
  </p:handoutMasterIdLst>
  <p:sldIdLst>
    <p:sldId id="1570" r:id="rId18"/>
    <p:sldId id="1650" r:id="rId19"/>
    <p:sldId id="1742" r:id="rId20"/>
    <p:sldId id="1738" r:id="rId21"/>
    <p:sldId id="1743" r:id="rId22"/>
    <p:sldId id="1726" r:id="rId23"/>
    <p:sldId id="1736" r:id="rId24"/>
    <p:sldId id="1733" r:id="rId25"/>
    <p:sldId id="1734" r:id="rId26"/>
    <p:sldId id="1735" r:id="rId27"/>
    <p:sldId id="1740" r:id="rId28"/>
    <p:sldId id="1684" r:id="rId29"/>
  </p:sldIdLst>
  <p:sldSz cx="12192000" cy="6858000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41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283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424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566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708" algn="l" defTabSz="914283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2848" algn="l" defTabSz="914283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9990" algn="l" defTabSz="914283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132" algn="l" defTabSz="914283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Вступление" id="{0C05EAFD-1E51-4486-B3A8-7ADCB5640019}">
          <p14:sldIdLst>
            <p14:sldId id="1570"/>
            <p14:sldId id="1650"/>
            <p14:sldId id="1742"/>
            <p14:sldId id="1738"/>
            <p14:sldId id="1743"/>
            <p14:sldId id="1726"/>
            <p14:sldId id="1736"/>
            <p14:sldId id="1733"/>
            <p14:sldId id="1734"/>
            <p14:sldId id="1735"/>
            <p14:sldId id="1740"/>
            <p14:sldId id="16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378">
          <p15:clr>
            <a:srgbClr val="A4A3A4"/>
          </p15:clr>
        </p15:guide>
        <p15:guide id="4" pos="5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едведева Лидия Анатольевна" initials="МЛА" lastIdx="0" clrIdx="0"/>
  <p:cmAuthor id="1" name="Пользователь" initials="П" lastIdx="2" clrIdx="1"/>
  <p:cmAuthor id="2" name="Михайлова Екатерина Сергеевна" initials="МЕС" lastIdx="1" clrIdx="2"/>
  <p:cmAuthor id="3" name="Saina Sivtseva" initials="SS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F8A"/>
    <a:srgbClr val="0070C0"/>
    <a:srgbClr val="005696"/>
    <a:srgbClr val="002060"/>
    <a:srgbClr val="1C7FCA"/>
    <a:srgbClr val="47A1E5"/>
    <a:srgbClr val="084BA4"/>
    <a:srgbClr val="99CBF1"/>
    <a:srgbClr val="71B7EB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2" autoAdjust="0"/>
    <p:restoredTop sz="92031" autoAdjust="0"/>
  </p:normalViewPr>
  <p:slideViewPr>
    <p:cSldViewPr snapToGrid="0">
      <p:cViewPr>
        <p:scale>
          <a:sx n="108" d="100"/>
          <a:sy n="108" d="100"/>
        </p:scale>
        <p:origin x="-174" y="-54"/>
      </p:cViewPr>
      <p:guideLst>
        <p:guide orient="horz" pos="2160"/>
        <p:guide orient="horz" pos="1378"/>
        <p:guide pos="3840"/>
        <p:guide pos="5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2116" y="-6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447B-99AE-4634-AAE4-EFBD37AB558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B5FC-3FFF-4152-A2D5-2AA4CFE3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7591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423029D-D4F5-4E8F-9322-76F0A67C3424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265929E6-CFC1-494B-9C4F-F88A2673DB0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184304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742855" indent="-2857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1142854" indent="-2285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599995" indent="-2285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2057137" indent="-2285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5708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4" tIns="47406" rIns="94814" bIns="4740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EBF51F-416F-4353-8D24-E98FD30D77A7}" type="slidenum">
              <a:rPr lang="de-DE" altLang="it-IT" b="0">
                <a:latin typeface="Times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de-DE" altLang="it-IT" b="0" dirty="0">
              <a:latin typeface="Times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7588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4" tIns="47406" rIns="94814" bIns="47406"/>
          <a:lstStyle/>
          <a:p>
            <a:pPr eaLnBrk="1" hangingPunct="1"/>
            <a:endParaRPr lang="en-GB" altLang="it-IT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929E6-CFC1-494B-9C4F-F88A2673DB0B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1152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929E6-CFC1-494B-9C4F-F88A2673DB0B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814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2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388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90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9" y="1535114"/>
            <a:ext cx="5389562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90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9" y="2174875"/>
            <a:ext cx="5389562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689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11328400" cy="5461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289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11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613" cy="1162050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613" cy="46910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8" indent="0">
              <a:buNone/>
              <a:defRPr sz="900"/>
            </a:lvl7pPr>
            <a:lvl8pPr marL="3199990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731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3200"/>
            </a:lvl1pPr>
            <a:lvl2pPr marL="457141" indent="0">
              <a:buNone/>
              <a:defRPr sz="2800"/>
            </a:lvl2pPr>
            <a:lvl3pPr marL="914283" indent="0">
              <a:buNone/>
              <a:defRPr sz="2400"/>
            </a:lvl3pPr>
            <a:lvl4pPr marL="1371424" indent="0">
              <a:buNone/>
              <a:defRPr sz="2000"/>
            </a:lvl4pPr>
            <a:lvl5pPr marL="1828566" indent="0">
              <a:buNone/>
              <a:defRPr sz="2000"/>
            </a:lvl5pPr>
            <a:lvl6pPr marL="2285708" indent="0">
              <a:buNone/>
              <a:defRPr sz="2000"/>
            </a:lvl6pPr>
            <a:lvl7pPr marL="2742848" indent="0">
              <a:buNone/>
              <a:defRPr sz="2000"/>
            </a:lvl7pPr>
            <a:lvl8pPr marL="3199990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8" indent="0">
              <a:buNone/>
              <a:defRPr sz="900"/>
            </a:lvl7pPr>
            <a:lvl8pPr marL="3199990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4205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11328400" cy="5461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351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28100" y="254002"/>
            <a:ext cx="2832100" cy="58721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0" y="254002"/>
            <a:ext cx="8343900" cy="58721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839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11328400" cy="5461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r>
              <a:rPr lang="ru-RU" noProof="0"/>
              <a:t>Вставка рисунка SmartArt</a:t>
            </a:r>
          </a:p>
        </p:txBody>
      </p:sp>
    </p:spTree>
    <p:extLst>
      <p:ext uri="{BB962C8B-B14F-4D97-AF65-F5344CB8AC3E}">
        <p14:creationId xmlns:p14="http://schemas.microsoft.com/office/powerpoint/2010/main" val="2970613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42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2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967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589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967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9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530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24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589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967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24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24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6" indent="0" algn="ctr">
              <a:buNone/>
              <a:defRPr/>
            </a:lvl5pPr>
            <a:lvl6pPr marL="2285708" indent="0" algn="ctr">
              <a:buNone/>
              <a:defRPr/>
            </a:lvl6pPr>
            <a:lvl7pPr marL="2742848" indent="0" algn="ctr">
              <a:buNone/>
              <a:defRPr/>
            </a:lvl7pPr>
            <a:lvl8pPr marL="3199990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427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9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11328400" cy="5461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4905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5"/>
            <a:ext cx="10363200" cy="1500187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6" indent="0">
              <a:buNone/>
              <a:defRPr sz="1400"/>
            </a:lvl5pPr>
            <a:lvl6pPr marL="2285708" indent="0">
              <a:buNone/>
              <a:defRPr sz="1400"/>
            </a:lvl6pPr>
            <a:lvl7pPr marL="2742848" indent="0">
              <a:buNone/>
              <a:defRPr sz="1400"/>
            </a:lvl7pPr>
            <a:lvl8pPr marL="3199990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38608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11328400" cy="5461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5941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388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90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9" y="1535114"/>
            <a:ext cx="5389562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90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9" y="2174875"/>
            <a:ext cx="5389562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6899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11328400" cy="5461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2897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11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613" cy="1162050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613" cy="46910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8" indent="0">
              <a:buNone/>
              <a:defRPr sz="900"/>
            </a:lvl7pPr>
            <a:lvl8pPr marL="3199990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7315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3200"/>
            </a:lvl1pPr>
            <a:lvl2pPr marL="457141" indent="0">
              <a:buNone/>
              <a:defRPr sz="2800"/>
            </a:lvl2pPr>
            <a:lvl3pPr marL="914283" indent="0">
              <a:buNone/>
              <a:defRPr sz="2400"/>
            </a:lvl3pPr>
            <a:lvl4pPr marL="1371424" indent="0">
              <a:buNone/>
              <a:defRPr sz="2000"/>
            </a:lvl4pPr>
            <a:lvl5pPr marL="1828566" indent="0">
              <a:buNone/>
              <a:defRPr sz="2000"/>
            </a:lvl5pPr>
            <a:lvl6pPr marL="2285708" indent="0">
              <a:buNone/>
              <a:defRPr sz="2000"/>
            </a:lvl6pPr>
            <a:lvl7pPr marL="2742848" indent="0">
              <a:buNone/>
              <a:defRPr sz="2000"/>
            </a:lvl7pPr>
            <a:lvl8pPr marL="3199990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8" indent="0">
              <a:buNone/>
              <a:defRPr sz="900"/>
            </a:lvl7pPr>
            <a:lvl8pPr marL="3199990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4205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11328400" cy="5461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3511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28100" y="254002"/>
            <a:ext cx="2832100" cy="58721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0" y="254002"/>
            <a:ext cx="8343900" cy="58721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839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530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11328400" cy="5461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r>
              <a:rPr lang="ru-RU" noProof="0"/>
              <a:t>Вставка рисунка SmartArt</a:t>
            </a:r>
          </a:p>
        </p:txBody>
      </p:sp>
    </p:spTree>
    <p:extLst>
      <p:ext uri="{BB962C8B-B14F-4D97-AF65-F5344CB8AC3E}">
        <p14:creationId xmlns:p14="http://schemas.microsoft.com/office/powerpoint/2010/main" val="2970613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42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31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2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6" indent="0" algn="ctr">
              <a:buNone/>
              <a:defRPr/>
            </a:lvl5pPr>
            <a:lvl6pPr marL="2285708" indent="0" algn="ctr">
              <a:buNone/>
              <a:defRPr/>
            </a:lvl6pPr>
            <a:lvl7pPr marL="2742848" indent="0" algn="ctr">
              <a:buNone/>
              <a:defRPr/>
            </a:lvl7pPr>
            <a:lvl8pPr marL="3199990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427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11328400" cy="5461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490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5"/>
            <a:ext cx="10363200" cy="1500187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6" indent="0">
              <a:buNone/>
              <a:defRPr sz="1400"/>
            </a:lvl5pPr>
            <a:lvl6pPr marL="2285708" indent="0">
              <a:buNone/>
              <a:defRPr sz="1400"/>
            </a:lvl6pPr>
            <a:lvl7pPr marL="2742848" indent="0">
              <a:buNone/>
              <a:defRPr sz="1400"/>
            </a:lvl7pPr>
            <a:lvl8pPr marL="3199990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3860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11328400" cy="5461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594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2A113D87-0C3E-524D-8DE7-B29D63D2F60D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0D928F-FE8F-C241-B95B-3FB757CFD9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38" y="1629000"/>
            <a:ext cx="78369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2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E52A6975-644A-1447-B871-3AB24923188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E967654-1FD5-2441-BE2B-11C2F83AD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5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1A4408-5FA3-4A44-9ABD-7EC1A44DE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5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2A113D87-0C3E-524D-8DE7-B29D63D2F60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0D928F-FE8F-C241-B95B-3FB757CF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97"/>
          <a:stretch/>
        </p:blipFill>
        <p:spPr>
          <a:xfrm>
            <a:off x="2177538" y="1629002"/>
            <a:ext cx="7836924" cy="22429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76876" y="3853680"/>
            <a:ext cx="3657600" cy="369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ЭКСПЕРТ В ПОДБОРЕ СИЗ</a:t>
            </a:r>
          </a:p>
        </p:txBody>
      </p:sp>
      <p:sp>
        <p:nvSpPr>
          <p:cNvPr id="5" name="bk object 16">
            <a:extLst>
              <a:ext uri="{FF2B5EF4-FFF2-40B4-BE49-F238E27FC236}">
                <a16:creationId xmlns:a16="http://schemas.microsoft.com/office/drawing/2014/main" xmlns="" id="{2A113D87-0C3E-524D-8DE7-B29D63D2F60D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0D928F-FE8F-C241-B95B-3FB757CFD9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38" y="1629000"/>
            <a:ext cx="78369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2A113D87-0C3E-524D-8DE7-B29D63D2F60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0D928F-FE8F-C241-B95B-3FB757CF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2"/>
          <a:stretch/>
        </p:blipFill>
        <p:spPr>
          <a:xfrm>
            <a:off x="2177538" y="1629000"/>
            <a:ext cx="7836924" cy="22524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91163" y="3842490"/>
            <a:ext cx="3657600" cy="369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ЭКСПЕРТ В ПОДБОРЕ СИЗ</a:t>
            </a:r>
          </a:p>
        </p:txBody>
      </p:sp>
    </p:spTree>
    <p:extLst>
      <p:ext uri="{BB962C8B-B14F-4D97-AF65-F5344CB8AC3E}">
        <p14:creationId xmlns:p14="http://schemas.microsoft.com/office/powerpoint/2010/main" val="62867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79E586-3FE3-9E4B-8EB8-A5A67A197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39" y="1629000"/>
            <a:ext cx="783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7" r:id="rId2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2A113D87-0C3E-524D-8DE7-B29D63D2F60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0D928F-FE8F-C241-B95B-3FB757CF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97"/>
          <a:stretch/>
        </p:blipFill>
        <p:spPr>
          <a:xfrm>
            <a:off x="2177538" y="1629002"/>
            <a:ext cx="7836924" cy="22429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76876" y="3853680"/>
            <a:ext cx="3657600" cy="369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ЭКСПЕРТ В ПОДБОРЕ СИЗ</a:t>
            </a:r>
          </a:p>
        </p:txBody>
      </p:sp>
    </p:spTree>
    <p:extLst>
      <p:ext uri="{BB962C8B-B14F-4D97-AF65-F5344CB8AC3E}">
        <p14:creationId xmlns:p14="http://schemas.microsoft.com/office/powerpoint/2010/main" val="1789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k object 16"/>
          <p:cNvSpPr>
            <a:spLocks/>
          </p:cNvSpPr>
          <p:nvPr/>
        </p:nvSpPr>
        <p:spPr bwMode="auto">
          <a:xfrm>
            <a:off x="0" y="6497638"/>
            <a:ext cx="12192000" cy="360362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" name="bk object 17"/>
          <p:cNvSpPr>
            <a:spLocks/>
          </p:cNvSpPr>
          <p:nvPr/>
        </p:nvSpPr>
        <p:spPr bwMode="auto">
          <a:xfrm>
            <a:off x="5710238" y="6548438"/>
            <a:ext cx="771525" cy="209550"/>
          </a:xfrm>
          <a:custGeom>
            <a:avLst/>
            <a:gdLst>
              <a:gd name="T0" fmla="*/ 4739913 w 620394"/>
              <a:gd name="T1" fmla="*/ 388262 h 180340"/>
              <a:gd name="T2" fmla="*/ 4960542 w 620394"/>
              <a:gd name="T3" fmla="*/ 282953 h 180340"/>
              <a:gd name="T4" fmla="*/ 5207154 w 620394"/>
              <a:gd name="T5" fmla="*/ 452691 h 180340"/>
              <a:gd name="T6" fmla="*/ 5088324 w 620394"/>
              <a:gd name="T7" fmla="*/ 370906 h 180340"/>
              <a:gd name="T8" fmla="*/ 5136216 w 620394"/>
              <a:gd name="T9" fmla="*/ 304927 h 180340"/>
              <a:gd name="T10" fmla="*/ 5155883 w 620394"/>
              <a:gd name="T11" fmla="*/ 301764 h 180340"/>
              <a:gd name="T12" fmla="*/ 5308460 w 620394"/>
              <a:gd name="T13" fmla="*/ 264142 h 180340"/>
              <a:gd name="T14" fmla="*/ 5308608 w 620394"/>
              <a:gd name="T15" fmla="*/ 313121 h 180340"/>
              <a:gd name="T16" fmla="*/ 5197324 w 620394"/>
              <a:gd name="T17" fmla="*/ 271919 h 180340"/>
              <a:gd name="T18" fmla="*/ 5264443 w 620394"/>
              <a:gd name="T19" fmla="*/ 289599 h 180340"/>
              <a:gd name="T20" fmla="*/ 5223333 w 620394"/>
              <a:gd name="T21" fmla="*/ 277693 h 180340"/>
              <a:gd name="T22" fmla="*/ 5236566 w 620394"/>
              <a:gd name="T23" fmla="*/ 291245 h 180340"/>
              <a:gd name="T24" fmla="*/ 5279094 w 620394"/>
              <a:gd name="T25" fmla="*/ 277693 h 180340"/>
              <a:gd name="T26" fmla="*/ 5276137 w 620394"/>
              <a:gd name="T27" fmla="*/ 285596 h 180340"/>
              <a:gd name="T28" fmla="*/ 3980007 w 620394"/>
              <a:gd name="T29" fmla="*/ 452691 h 180340"/>
              <a:gd name="T30" fmla="*/ 4500921 w 620394"/>
              <a:gd name="T31" fmla="*/ 287920 h 180340"/>
              <a:gd name="T32" fmla="*/ 4500921 w 620394"/>
              <a:gd name="T33" fmla="*/ 260660 h 180340"/>
              <a:gd name="T34" fmla="*/ 4500921 w 620394"/>
              <a:gd name="T35" fmla="*/ 287920 h 180340"/>
              <a:gd name="T36" fmla="*/ 3653353 w 620394"/>
              <a:gd name="T37" fmla="*/ 452691 h 180340"/>
              <a:gd name="T38" fmla="*/ 3860562 w 620394"/>
              <a:gd name="T39" fmla="*/ 360128 h 180340"/>
              <a:gd name="T40" fmla="*/ 3540090 w 620394"/>
              <a:gd name="T41" fmla="*/ 342770 h 180340"/>
              <a:gd name="T42" fmla="*/ 3637497 w 620394"/>
              <a:gd name="T43" fmla="*/ 260660 h 180340"/>
              <a:gd name="T44" fmla="*/ 3713905 w 620394"/>
              <a:gd name="T45" fmla="*/ 435366 h 180340"/>
              <a:gd name="T46" fmla="*/ 3888174 w 620394"/>
              <a:gd name="T47" fmla="*/ 378552 h 180340"/>
              <a:gd name="T48" fmla="*/ 3787598 w 620394"/>
              <a:gd name="T49" fmla="*/ 339933 h 180340"/>
              <a:gd name="T50" fmla="*/ 3828625 w 620394"/>
              <a:gd name="T51" fmla="*/ 282981 h 180340"/>
              <a:gd name="T52" fmla="*/ 2072061 w 620394"/>
              <a:gd name="T53" fmla="*/ 318692 h 180340"/>
              <a:gd name="T54" fmla="*/ 2388811 w 620394"/>
              <a:gd name="T55" fmla="*/ 457279 h 180340"/>
              <a:gd name="T56" fmla="*/ 2300297 w 620394"/>
              <a:gd name="T57" fmla="*/ 417485 h 180340"/>
              <a:gd name="T58" fmla="*/ 2229810 w 620394"/>
              <a:gd name="T59" fmla="*/ 311095 h 180340"/>
              <a:gd name="T60" fmla="*/ 2524366 w 620394"/>
              <a:gd name="T61" fmla="*/ 265294 h 180340"/>
              <a:gd name="T62" fmla="*/ 2838352 w 620394"/>
              <a:gd name="T63" fmla="*/ 452691 h 180340"/>
              <a:gd name="T64" fmla="*/ 3084657 w 620394"/>
              <a:gd name="T65" fmla="*/ 282953 h 180340"/>
              <a:gd name="T66" fmla="*/ 3329321 w 620394"/>
              <a:gd name="T67" fmla="*/ 452691 h 180340"/>
              <a:gd name="T68" fmla="*/ 2477336 w 620394"/>
              <a:gd name="T69" fmla="*/ 297146 h 180340"/>
              <a:gd name="T70" fmla="*/ 2548017 w 620394"/>
              <a:gd name="T71" fmla="*/ 403195 h 180340"/>
              <a:gd name="T72" fmla="*/ 2731868 w 620394"/>
              <a:gd name="T73" fmla="*/ 357707 h 180340"/>
              <a:gd name="T74" fmla="*/ 3209606 w 620394"/>
              <a:gd name="T75" fmla="*/ 370906 h 180340"/>
              <a:gd name="T76" fmla="*/ 2904372 w 620394"/>
              <a:gd name="T77" fmla="*/ 278113 h 180340"/>
              <a:gd name="T78" fmla="*/ 2443626 w 620394"/>
              <a:gd name="T79" fmla="*/ 124727 h 180340"/>
              <a:gd name="T80" fmla="*/ 2872779 w 620394"/>
              <a:gd name="T81" fmla="*/ 151507 h 180340"/>
              <a:gd name="T82" fmla="*/ 3057640 w 620394"/>
              <a:gd name="T83" fmla="*/ 181806 h 180340"/>
              <a:gd name="T84" fmla="*/ 2422156 w 620394"/>
              <a:gd name="T85" fmla="*/ 108505 h 180340"/>
              <a:gd name="T86" fmla="*/ 2807600 w 620394"/>
              <a:gd name="T87" fmla="*/ 99019 h 180340"/>
              <a:gd name="T88" fmla="*/ 2564055 w 620394"/>
              <a:gd name="T89" fmla="*/ 0 h 180340"/>
              <a:gd name="T90" fmla="*/ 1601354 w 620394"/>
              <a:gd name="T91" fmla="*/ 372198 h 180340"/>
              <a:gd name="T92" fmla="*/ 1959383 w 620394"/>
              <a:gd name="T93" fmla="*/ 372198 h 180340"/>
              <a:gd name="T94" fmla="*/ 1959383 w 620394"/>
              <a:gd name="T95" fmla="*/ 260660 h 180340"/>
              <a:gd name="T96" fmla="*/ 967515 w 620394"/>
              <a:gd name="T97" fmla="*/ 260660 h 180340"/>
              <a:gd name="T98" fmla="*/ 1121538 w 620394"/>
              <a:gd name="T99" fmla="*/ 386260 h 180340"/>
              <a:gd name="T100" fmla="*/ 967515 w 620394"/>
              <a:gd name="T101" fmla="*/ 260660 h 180340"/>
              <a:gd name="T102" fmla="*/ 1261337 w 620394"/>
              <a:gd name="T103" fmla="*/ 386260 h 180340"/>
              <a:gd name="T104" fmla="*/ 1417151 w 620394"/>
              <a:gd name="T105" fmla="*/ 260660 h 180340"/>
              <a:gd name="T106" fmla="*/ 774226 w 620394"/>
              <a:gd name="T107" fmla="*/ 418076 h 180340"/>
              <a:gd name="T108" fmla="*/ 545405 w 620394"/>
              <a:gd name="T109" fmla="*/ 339543 h 180340"/>
              <a:gd name="T110" fmla="*/ 120587 w 620394"/>
              <a:gd name="T111" fmla="*/ 295310 h 180340"/>
              <a:gd name="T112" fmla="*/ 0 w 620394"/>
              <a:gd name="T113" fmla="*/ 260691 h 1803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20394" h="180340">
                <a:moveTo>
                  <a:pt x="572503" y="102603"/>
                </a:moveTo>
                <a:lnTo>
                  <a:pt x="564121" y="102603"/>
                </a:lnTo>
                <a:lnTo>
                  <a:pt x="531507" y="178193"/>
                </a:lnTo>
                <a:lnTo>
                  <a:pt x="539686" y="178193"/>
                </a:lnTo>
                <a:lnTo>
                  <a:pt x="550633" y="152831"/>
                </a:lnTo>
                <a:lnTo>
                  <a:pt x="594039" y="152831"/>
                </a:lnTo>
                <a:lnTo>
                  <a:pt x="591109" y="145999"/>
                </a:lnTo>
                <a:lnTo>
                  <a:pt x="553593" y="145999"/>
                </a:lnTo>
                <a:lnTo>
                  <a:pt x="568312" y="111379"/>
                </a:lnTo>
                <a:lnTo>
                  <a:pt x="576265" y="111379"/>
                </a:lnTo>
                <a:lnTo>
                  <a:pt x="572503" y="102603"/>
                </a:lnTo>
                <a:close/>
              </a:path>
              <a:path w="620394" h="180340">
                <a:moveTo>
                  <a:pt x="594039" y="152831"/>
                </a:moveTo>
                <a:lnTo>
                  <a:pt x="585787" y="152831"/>
                </a:lnTo>
                <a:lnTo>
                  <a:pt x="596734" y="178193"/>
                </a:lnTo>
                <a:lnTo>
                  <a:pt x="604913" y="178193"/>
                </a:lnTo>
                <a:lnTo>
                  <a:pt x="594039" y="152831"/>
                </a:lnTo>
                <a:close/>
              </a:path>
              <a:path w="620394" h="180340">
                <a:moveTo>
                  <a:pt x="576265" y="111379"/>
                </a:moveTo>
                <a:lnTo>
                  <a:pt x="568312" y="111379"/>
                </a:lnTo>
                <a:lnTo>
                  <a:pt x="582841" y="145999"/>
                </a:lnTo>
                <a:lnTo>
                  <a:pt x="591109" y="145999"/>
                </a:lnTo>
                <a:lnTo>
                  <a:pt x="576265" y="111379"/>
                </a:lnTo>
                <a:close/>
              </a:path>
              <a:path w="620394" h="180340">
                <a:moveTo>
                  <a:pt x="614705" y="101930"/>
                </a:moveTo>
                <a:lnTo>
                  <a:pt x="601941" y="101930"/>
                </a:lnTo>
                <a:lnTo>
                  <a:pt x="596761" y="107035"/>
                </a:lnTo>
                <a:lnTo>
                  <a:pt x="596671" y="120027"/>
                </a:lnTo>
                <a:lnTo>
                  <a:pt x="601941" y="125298"/>
                </a:lnTo>
                <a:lnTo>
                  <a:pt x="614756" y="125298"/>
                </a:lnTo>
                <a:lnTo>
                  <a:pt x="616699" y="123253"/>
                </a:lnTo>
                <a:lnTo>
                  <a:pt x="603097" y="123253"/>
                </a:lnTo>
                <a:lnTo>
                  <a:pt x="598957" y="118783"/>
                </a:lnTo>
                <a:lnTo>
                  <a:pt x="598957" y="108381"/>
                </a:lnTo>
                <a:lnTo>
                  <a:pt x="603097" y="103974"/>
                </a:lnTo>
                <a:lnTo>
                  <a:pt x="616682" y="103974"/>
                </a:lnTo>
                <a:lnTo>
                  <a:pt x="614705" y="101930"/>
                </a:lnTo>
                <a:close/>
              </a:path>
              <a:path w="620394" h="180340">
                <a:moveTo>
                  <a:pt x="616682" y="103974"/>
                </a:moveTo>
                <a:lnTo>
                  <a:pt x="613562" y="103974"/>
                </a:lnTo>
                <a:lnTo>
                  <a:pt x="617466" y="108381"/>
                </a:lnTo>
                <a:lnTo>
                  <a:pt x="617544" y="118783"/>
                </a:lnTo>
                <a:lnTo>
                  <a:pt x="613600" y="123253"/>
                </a:lnTo>
                <a:lnTo>
                  <a:pt x="616699" y="123253"/>
                </a:lnTo>
                <a:lnTo>
                  <a:pt x="619766" y="120027"/>
                </a:lnTo>
                <a:lnTo>
                  <a:pt x="619887" y="107289"/>
                </a:lnTo>
                <a:lnTo>
                  <a:pt x="616682" y="103974"/>
                </a:lnTo>
                <a:close/>
              </a:path>
              <a:path w="620394" h="180340">
                <a:moveTo>
                  <a:pt x="610628" y="107035"/>
                </a:moveTo>
                <a:lnTo>
                  <a:pt x="603770" y="107035"/>
                </a:lnTo>
                <a:lnTo>
                  <a:pt x="603770" y="119875"/>
                </a:lnTo>
                <a:lnTo>
                  <a:pt x="606818" y="119875"/>
                </a:lnTo>
                <a:lnTo>
                  <a:pt x="606818" y="114642"/>
                </a:lnTo>
                <a:lnTo>
                  <a:pt x="611921" y="114642"/>
                </a:lnTo>
                <a:lnTo>
                  <a:pt x="611568" y="113995"/>
                </a:lnTo>
                <a:lnTo>
                  <a:pt x="610933" y="113512"/>
                </a:lnTo>
                <a:lnTo>
                  <a:pt x="612381" y="113131"/>
                </a:lnTo>
                <a:lnTo>
                  <a:pt x="612928" y="112420"/>
                </a:lnTo>
                <a:lnTo>
                  <a:pt x="606793" y="112420"/>
                </a:lnTo>
                <a:lnTo>
                  <a:pt x="606793" y="109308"/>
                </a:lnTo>
                <a:lnTo>
                  <a:pt x="613270" y="109308"/>
                </a:lnTo>
                <a:lnTo>
                  <a:pt x="613270" y="107543"/>
                </a:lnTo>
                <a:lnTo>
                  <a:pt x="610628" y="107035"/>
                </a:lnTo>
                <a:close/>
              </a:path>
              <a:path w="620394" h="180340">
                <a:moveTo>
                  <a:pt x="611921" y="114642"/>
                </a:moveTo>
                <a:lnTo>
                  <a:pt x="608330" y="114642"/>
                </a:lnTo>
                <a:lnTo>
                  <a:pt x="608812" y="114833"/>
                </a:lnTo>
                <a:lnTo>
                  <a:pt x="610857" y="119875"/>
                </a:lnTo>
                <a:lnTo>
                  <a:pt x="614235" y="119875"/>
                </a:lnTo>
                <a:lnTo>
                  <a:pt x="611921" y="114642"/>
                </a:lnTo>
                <a:close/>
              </a:path>
              <a:path w="620394" h="180340">
                <a:moveTo>
                  <a:pt x="613270" y="109308"/>
                </a:moveTo>
                <a:lnTo>
                  <a:pt x="609092" y="109308"/>
                </a:lnTo>
                <a:lnTo>
                  <a:pt x="610095" y="109626"/>
                </a:lnTo>
                <a:lnTo>
                  <a:pt x="610095" y="112077"/>
                </a:lnTo>
                <a:lnTo>
                  <a:pt x="608850" y="112420"/>
                </a:lnTo>
                <a:lnTo>
                  <a:pt x="612928" y="112420"/>
                </a:lnTo>
                <a:lnTo>
                  <a:pt x="613192" y="112077"/>
                </a:lnTo>
                <a:lnTo>
                  <a:pt x="613270" y="109308"/>
                </a:lnTo>
                <a:close/>
              </a:path>
              <a:path w="620394" h="180340">
                <a:moveTo>
                  <a:pt x="469938" y="102603"/>
                </a:moveTo>
                <a:lnTo>
                  <a:pt x="462356" y="102603"/>
                </a:lnTo>
                <a:lnTo>
                  <a:pt x="462356" y="178193"/>
                </a:lnTo>
                <a:lnTo>
                  <a:pt x="470344" y="178193"/>
                </a:lnTo>
                <a:lnTo>
                  <a:pt x="477781" y="167462"/>
                </a:lnTo>
                <a:lnTo>
                  <a:pt x="469938" y="167462"/>
                </a:lnTo>
                <a:lnTo>
                  <a:pt x="469938" y="102603"/>
                </a:lnTo>
                <a:close/>
              </a:path>
              <a:path w="620394" h="180340">
                <a:moveTo>
                  <a:pt x="522871" y="113334"/>
                </a:moveTo>
                <a:lnTo>
                  <a:pt x="515289" y="113334"/>
                </a:lnTo>
                <a:lnTo>
                  <a:pt x="515289" y="178193"/>
                </a:lnTo>
                <a:lnTo>
                  <a:pt x="522871" y="178193"/>
                </a:lnTo>
                <a:lnTo>
                  <a:pt x="522871" y="113334"/>
                </a:lnTo>
                <a:close/>
              </a:path>
              <a:path w="620394" h="180340">
                <a:moveTo>
                  <a:pt x="522871" y="102603"/>
                </a:moveTo>
                <a:lnTo>
                  <a:pt x="514883" y="102603"/>
                </a:lnTo>
                <a:lnTo>
                  <a:pt x="469938" y="167462"/>
                </a:lnTo>
                <a:lnTo>
                  <a:pt x="477781" y="167462"/>
                </a:lnTo>
                <a:lnTo>
                  <a:pt x="515289" y="113334"/>
                </a:lnTo>
                <a:lnTo>
                  <a:pt x="522871" y="113334"/>
                </a:lnTo>
                <a:lnTo>
                  <a:pt x="522871" y="102603"/>
                </a:lnTo>
                <a:close/>
              </a:path>
              <a:path w="620394" h="180340">
                <a:moveTo>
                  <a:pt x="422567" y="102603"/>
                </a:moveTo>
                <a:lnTo>
                  <a:pt x="403682" y="102603"/>
                </a:lnTo>
                <a:lnTo>
                  <a:pt x="403682" y="178193"/>
                </a:lnTo>
                <a:lnTo>
                  <a:pt x="424408" y="178193"/>
                </a:lnTo>
                <a:lnTo>
                  <a:pt x="439097" y="175696"/>
                </a:lnTo>
                <a:lnTo>
                  <a:pt x="445079" y="171373"/>
                </a:lnTo>
                <a:lnTo>
                  <a:pt x="411251" y="171373"/>
                </a:lnTo>
                <a:lnTo>
                  <a:pt x="411251" y="141757"/>
                </a:lnTo>
                <a:lnTo>
                  <a:pt x="448480" y="141757"/>
                </a:lnTo>
                <a:lnTo>
                  <a:pt x="447890" y="140423"/>
                </a:lnTo>
                <a:lnTo>
                  <a:pt x="438480" y="137642"/>
                </a:lnTo>
                <a:lnTo>
                  <a:pt x="442455" y="135191"/>
                </a:lnTo>
                <a:lnTo>
                  <a:pt x="442758" y="134924"/>
                </a:lnTo>
                <a:lnTo>
                  <a:pt x="411251" y="134924"/>
                </a:lnTo>
                <a:lnTo>
                  <a:pt x="411251" y="109423"/>
                </a:lnTo>
                <a:lnTo>
                  <a:pt x="442538" y="109423"/>
                </a:lnTo>
                <a:lnTo>
                  <a:pt x="438013" y="105435"/>
                </a:lnTo>
                <a:lnTo>
                  <a:pt x="429785" y="103043"/>
                </a:lnTo>
                <a:lnTo>
                  <a:pt x="422567" y="102603"/>
                </a:lnTo>
                <a:close/>
              </a:path>
              <a:path w="620394" h="180340">
                <a:moveTo>
                  <a:pt x="448480" y="141757"/>
                </a:moveTo>
                <a:lnTo>
                  <a:pt x="431850" y="141757"/>
                </a:lnTo>
                <a:lnTo>
                  <a:pt x="443992" y="143090"/>
                </a:lnTo>
                <a:lnTo>
                  <a:pt x="443992" y="170141"/>
                </a:lnTo>
                <a:lnTo>
                  <a:pt x="431444" y="171373"/>
                </a:lnTo>
                <a:lnTo>
                  <a:pt x="445079" y="171373"/>
                </a:lnTo>
                <a:lnTo>
                  <a:pt x="447316" y="169757"/>
                </a:lnTo>
                <a:lnTo>
                  <a:pt x="450901" y="162709"/>
                </a:lnTo>
                <a:lnTo>
                  <a:pt x="451683" y="156921"/>
                </a:lnTo>
                <a:lnTo>
                  <a:pt x="451688" y="149009"/>
                </a:lnTo>
                <a:lnTo>
                  <a:pt x="448480" y="141757"/>
                </a:lnTo>
                <a:close/>
              </a:path>
              <a:path w="620394" h="180340">
                <a:moveTo>
                  <a:pt x="442538" y="109423"/>
                </a:moveTo>
                <a:lnTo>
                  <a:pt x="428066" y="109423"/>
                </a:lnTo>
                <a:lnTo>
                  <a:pt x="440004" y="109728"/>
                </a:lnTo>
                <a:lnTo>
                  <a:pt x="440004" y="133807"/>
                </a:lnTo>
                <a:lnTo>
                  <a:pt x="428891" y="134924"/>
                </a:lnTo>
                <a:lnTo>
                  <a:pt x="442758" y="134924"/>
                </a:lnTo>
                <a:lnTo>
                  <a:pt x="447573" y="130695"/>
                </a:lnTo>
                <a:lnTo>
                  <a:pt x="447573" y="122516"/>
                </a:lnTo>
                <a:lnTo>
                  <a:pt x="444769" y="111390"/>
                </a:lnTo>
                <a:lnTo>
                  <a:pt x="442538" y="109423"/>
                </a:lnTo>
                <a:close/>
              </a:path>
              <a:path w="620394" h="180340">
                <a:moveTo>
                  <a:pt x="277507" y="101320"/>
                </a:moveTo>
                <a:lnTo>
                  <a:pt x="261759" y="104427"/>
                </a:lnTo>
                <a:lnTo>
                  <a:pt x="249118" y="112895"/>
                </a:lnTo>
                <a:lnTo>
                  <a:pt x="240708" y="125446"/>
                </a:lnTo>
                <a:lnTo>
                  <a:pt x="237655" y="140804"/>
                </a:lnTo>
                <a:lnTo>
                  <a:pt x="240722" y="156122"/>
                </a:lnTo>
                <a:lnTo>
                  <a:pt x="249156" y="168573"/>
                </a:lnTo>
                <a:lnTo>
                  <a:pt x="261802" y="176937"/>
                </a:lnTo>
                <a:lnTo>
                  <a:pt x="277507" y="179997"/>
                </a:lnTo>
                <a:lnTo>
                  <a:pt x="293212" y="176937"/>
                </a:lnTo>
                <a:lnTo>
                  <a:pt x="305858" y="168573"/>
                </a:lnTo>
                <a:lnTo>
                  <a:pt x="307351" y="166370"/>
                </a:lnTo>
                <a:lnTo>
                  <a:pt x="277406" y="166370"/>
                </a:lnTo>
                <a:lnTo>
                  <a:pt x="267224" y="164333"/>
                </a:lnTo>
                <a:lnTo>
                  <a:pt x="259064" y="158783"/>
                </a:lnTo>
                <a:lnTo>
                  <a:pt x="253642" y="150559"/>
                </a:lnTo>
                <a:lnTo>
                  <a:pt x="251675" y="140500"/>
                </a:lnTo>
                <a:lnTo>
                  <a:pt x="253629" y="130581"/>
                </a:lnTo>
                <a:lnTo>
                  <a:pt x="259038" y="122456"/>
                </a:lnTo>
                <a:lnTo>
                  <a:pt x="267224" y="116965"/>
                </a:lnTo>
                <a:lnTo>
                  <a:pt x="277507" y="114947"/>
                </a:lnTo>
                <a:lnTo>
                  <a:pt x="307272" y="114947"/>
                </a:lnTo>
                <a:lnTo>
                  <a:pt x="305896" y="112895"/>
                </a:lnTo>
                <a:lnTo>
                  <a:pt x="293255" y="104427"/>
                </a:lnTo>
                <a:lnTo>
                  <a:pt x="277507" y="101320"/>
                </a:lnTo>
                <a:close/>
              </a:path>
              <a:path w="620394" h="180340">
                <a:moveTo>
                  <a:pt x="362534" y="102603"/>
                </a:moveTo>
                <a:lnTo>
                  <a:pt x="354152" y="102603"/>
                </a:lnTo>
                <a:lnTo>
                  <a:pt x="321551" y="178193"/>
                </a:lnTo>
                <a:lnTo>
                  <a:pt x="329730" y="178193"/>
                </a:lnTo>
                <a:lnTo>
                  <a:pt x="340664" y="152831"/>
                </a:lnTo>
                <a:lnTo>
                  <a:pt x="384070" y="152831"/>
                </a:lnTo>
                <a:lnTo>
                  <a:pt x="381140" y="145999"/>
                </a:lnTo>
                <a:lnTo>
                  <a:pt x="343623" y="145999"/>
                </a:lnTo>
                <a:lnTo>
                  <a:pt x="358343" y="111379"/>
                </a:lnTo>
                <a:lnTo>
                  <a:pt x="366296" y="111379"/>
                </a:lnTo>
                <a:lnTo>
                  <a:pt x="362534" y="102603"/>
                </a:lnTo>
                <a:close/>
              </a:path>
              <a:path w="620394" h="180340">
                <a:moveTo>
                  <a:pt x="384070" y="152831"/>
                </a:moveTo>
                <a:lnTo>
                  <a:pt x="375831" y="152831"/>
                </a:lnTo>
                <a:lnTo>
                  <a:pt x="386765" y="178193"/>
                </a:lnTo>
                <a:lnTo>
                  <a:pt x="394944" y="178193"/>
                </a:lnTo>
                <a:lnTo>
                  <a:pt x="384070" y="152831"/>
                </a:lnTo>
                <a:close/>
              </a:path>
              <a:path w="620394" h="180340">
                <a:moveTo>
                  <a:pt x="307272" y="114947"/>
                </a:moveTo>
                <a:lnTo>
                  <a:pt x="277507" y="114947"/>
                </a:lnTo>
                <a:lnTo>
                  <a:pt x="287791" y="116965"/>
                </a:lnTo>
                <a:lnTo>
                  <a:pt x="295976" y="122456"/>
                </a:lnTo>
                <a:lnTo>
                  <a:pt x="301385" y="130581"/>
                </a:lnTo>
                <a:lnTo>
                  <a:pt x="303339" y="140500"/>
                </a:lnTo>
                <a:lnTo>
                  <a:pt x="301398" y="150473"/>
                </a:lnTo>
                <a:lnTo>
                  <a:pt x="296002" y="158707"/>
                </a:lnTo>
                <a:lnTo>
                  <a:pt x="287791" y="164304"/>
                </a:lnTo>
                <a:lnTo>
                  <a:pt x="277406" y="166370"/>
                </a:lnTo>
                <a:lnTo>
                  <a:pt x="307351" y="166370"/>
                </a:lnTo>
                <a:lnTo>
                  <a:pt x="314292" y="156122"/>
                </a:lnTo>
                <a:lnTo>
                  <a:pt x="317360" y="140804"/>
                </a:lnTo>
                <a:lnTo>
                  <a:pt x="314306" y="125446"/>
                </a:lnTo>
                <a:lnTo>
                  <a:pt x="307272" y="114947"/>
                </a:lnTo>
                <a:close/>
              </a:path>
              <a:path w="620394" h="180340">
                <a:moveTo>
                  <a:pt x="366296" y="111379"/>
                </a:moveTo>
                <a:lnTo>
                  <a:pt x="358343" y="111379"/>
                </a:lnTo>
                <a:lnTo>
                  <a:pt x="372859" y="145999"/>
                </a:lnTo>
                <a:lnTo>
                  <a:pt x="381140" y="145999"/>
                </a:lnTo>
                <a:lnTo>
                  <a:pt x="366296" y="111379"/>
                </a:lnTo>
                <a:close/>
              </a:path>
              <a:path w="620394" h="180340">
                <a:moveTo>
                  <a:pt x="277114" y="44208"/>
                </a:moveTo>
                <a:lnTo>
                  <a:pt x="262902" y="74510"/>
                </a:lnTo>
                <a:lnTo>
                  <a:pt x="337400" y="109474"/>
                </a:lnTo>
                <a:lnTo>
                  <a:pt x="351548" y="79349"/>
                </a:lnTo>
                <a:lnTo>
                  <a:pt x="342145" y="76259"/>
                </a:lnTo>
                <a:lnTo>
                  <a:pt x="330671" y="72161"/>
                </a:lnTo>
                <a:lnTo>
                  <a:pt x="292630" y="54662"/>
                </a:lnTo>
                <a:lnTo>
                  <a:pt x="283875" y="49096"/>
                </a:lnTo>
                <a:lnTo>
                  <a:pt x="277114" y="44208"/>
                </a:lnTo>
                <a:close/>
              </a:path>
              <a:path w="620394" h="180340">
                <a:moveTo>
                  <a:pt x="355688" y="27127"/>
                </a:moveTo>
                <a:lnTo>
                  <a:pt x="339970" y="47026"/>
                </a:lnTo>
                <a:lnTo>
                  <a:pt x="331457" y="57899"/>
                </a:lnTo>
                <a:lnTo>
                  <a:pt x="333730" y="59639"/>
                </a:lnTo>
                <a:lnTo>
                  <a:pt x="339699" y="64376"/>
                </a:lnTo>
                <a:lnTo>
                  <a:pt x="347306" y="68668"/>
                </a:lnTo>
                <a:lnTo>
                  <a:pt x="353326" y="71005"/>
                </a:lnTo>
                <a:lnTo>
                  <a:pt x="354393" y="71348"/>
                </a:lnTo>
                <a:lnTo>
                  <a:pt x="355206" y="71564"/>
                </a:lnTo>
                <a:lnTo>
                  <a:pt x="372376" y="34963"/>
                </a:lnTo>
                <a:lnTo>
                  <a:pt x="355688" y="27127"/>
                </a:lnTo>
                <a:close/>
              </a:path>
              <a:path w="620394" h="180340">
                <a:moveTo>
                  <a:pt x="297865" y="0"/>
                </a:moveTo>
                <a:lnTo>
                  <a:pt x="278320" y="41643"/>
                </a:lnTo>
                <a:lnTo>
                  <a:pt x="281381" y="42710"/>
                </a:lnTo>
                <a:lnTo>
                  <a:pt x="287197" y="44475"/>
                </a:lnTo>
                <a:lnTo>
                  <a:pt x="297561" y="46977"/>
                </a:lnTo>
                <a:lnTo>
                  <a:pt x="309641" y="47596"/>
                </a:lnTo>
                <a:lnTo>
                  <a:pt x="319116" y="44272"/>
                </a:lnTo>
                <a:lnTo>
                  <a:pt x="326157" y="38976"/>
                </a:lnTo>
                <a:lnTo>
                  <a:pt x="330936" y="33680"/>
                </a:lnTo>
                <a:lnTo>
                  <a:pt x="333857" y="30035"/>
                </a:lnTo>
                <a:lnTo>
                  <a:pt x="338810" y="24676"/>
                </a:lnTo>
                <a:lnTo>
                  <a:pt x="342392" y="20891"/>
                </a:lnTo>
                <a:lnTo>
                  <a:pt x="297865" y="0"/>
                </a:lnTo>
                <a:close/>
              </a:path>
              <a:path w="620394" h="180340">
                <a:moveTo>
                  <a:pt x="186029" y="102603"/>
                </a:moveTo>
                <a:lnTo>
                  <a:pt x="172008" y="102603"/>
                </a:lnTo>
                <a:lnTo>
                  <a:pt x="172008" y="178193"/>
                </a:lnTo>
                <a:lnTo>
                  <a:pt x="186029" y="178193"/>
                </a:lnTo>
                <a:lnTo>
                  <a:pt x="186029" y="146507"/>
                </a:lnTo>
                <a:lnTo>
                  <a:pt x="227622" y="146507"/>
                </a:lnTo>
                <a:lnTo>
                  <a:pt x="227622" y="132880"/>
                </a:lnTo>
                <a:lnTo>
                  <a:pt x="186029" y="132880"/>
                </a:lnTo>
                <a:lnTo>
                  <a:pt x="186029" y="102603"/>
                </a:lnTo>
                <a:close/>
              </a:path>
              <a:path w="620394" h="180340">
                <a:moveTo>
                  <a:pt x="227622" y="146507"/>
                </a:moveTo>
                <a:lnTo>
                  <a:pt x="213614" y="146507"/>
                </a:lnTo>
                <a:lnTo>
                  <a:pt x="213614" y="178193"/>
                </a:lnTo>
                <a:lnTo>
                  <a:pt x="227622" y="178193"/>
                </a:lnTo>
                <a:lnTo>
                  <a:pt x="227622" y="146507"/>
                </a:lnTo>
                <a:close/>
              </a:path>
              <a:path w="620394" h="180340">
                <a:moveTo>
                  <a:pt x="227622" y="102603"/>
                </a:moveTo>
                <a:lnTo>
                  <a:pt x="213614" y="102603"/>
                </a:lnTo>
                <a:lnTo>
                  <a:pt x="213614" y="132880"/>
                </a:lnTo>
                <a:lnTo>
                  <a:pt x="227622" y="132880"/>
                </a:lnTo>
                <a:lnTo>
                  <a:pt x="227622" y="102603"/>
                </a:lnTo>
                <a:close/>
              </a:path>
              <a:path w="620394" h="180340">
                <a:moveTo>
                  <a:pt x="112395" y="102603"/>
                </a:moveTo>
                <a:lnTo>
                  <a:pt x="96037" y="102603"/>
                </a:lnTo>
                <a:lnTo>
                  <a:pt x="122110" y="140398"/>
                </a:lnTo>
                <a:lnTo>
                  <a:pt x="96037" y="178193"/>
                </a:lnTo>
                <a:lnTo>
                  <a:pt x="112395" y="178193"/>
                </a:lnTo>
                <a:lnTo>
                  <a:pt x="130289" y="152044"/>
                </a:lnTo>
                <a:lnTo>
                  <a:pt x="146529" y="152044"/>
                </a:lnTo>
                <a:lnTo>
                  <a:pt x="138468" y="140398"/>
                </a:lnTo>
                <a:lnTo>
                  <a:pt x="146459" y="128854"/>
                </a:lnTo>
                <a:lnTo>
                  <a:pt x="130289" y="128854"/>
                </a:lnTo>
                <a:lnTo>
                  <a:pt x="112395" y="102603"/>
                </a:lnTo>
                <a:close/>
              </a:path>
              <a:path w="620394" h="180340">
                <a:moveTo>
                  <a:pt x="146529" y="152044"/>
                </a:moveTo>
                <a:lnTo>
                  <a:pt x="130289" y="152044"/>
                </a:lnTo>
                <a:lnTo>
                  <a:pt x="148285" y="178193"/>
                </a:lnTo>
                <a:lnTo>
                  <a:pt x="164630" y="178193"/>
                </a:lnTo>
                <a:lnTo>
                  <a:pt x="146529" y="152044"/>
                </a:lnTo>
                <a:close/>
              </a:path>
              <a:path w="620394" h="180340">
                <a:moveTo>
                  <a:pt x="164630" y="102603"/>
                </a:moveTo>
                <a:lnTo>
                  <a:pt x="148285" y="102603"/>
                </a:lnTo>
                <a:lnTo>
                  <a:pt x="130289" y="128854"/>
                </a:lnTo>
                <a:lnTo>
                  <a:pt x="146459" y="128854"/>
                </a:lnTo>
                <a:lnTo>
                  <a:pt x="164630" y="102603"/>
                </a:lnTo>
                <a:close/>
              </a:path>
              <a:path w="620394" h="180340">
                <a:moveTo>
                  <a:pt x="89941" y="102616"/>
                </a:moveTo>
                <a:lnTo>
                  <a:pt x="49339" y="102616"/>
                </a:lnTo>
                <a:lnTo>
                  <a:pt x="49339" y="178193"/>
                </a:lnTo>
                <a:lnTo>
                  <a:pt x="89941" y="178193"/>
                </a:lnTo>
                <a:lnTo>
                  <a:pt x="89941" y="164566"/>
                </a:lnTo>
                <a:lnTo>
                  <a:pt x="63360" y="164566"/>
                </a:lnTo>
                <a:lnTo>
                  <a:pt x="63360" y="147281"/>
                </a:lnTo>
                <a:lnTo>
                  <a:pt x="88811" y="147281"/>
                </a:lnTo>
                <a:lnTo>
                  <a:pt x="88811" y="133654"/>
                </a:lnTo>
                <a:lnTo>
                  <a:pt x="63360" y="133654"/>
                </a:lnTo>
                <a:lnTo>
                  <a:pt x="63360" y="116243"/>
                </a:lnTo>
                <a:lnTo>
                  <a:pt x="89941" y="116243"/>
                </a:lnTo>
                <a:lnTo>
                  <a:pt x="89941" y="102616"/>
                </a:lnTo>
                <a:close/>
              </a:path>
              <a:path w="620394" h="180340">
                <a:moveTo>
                  <a:pt x="28028" y="116243"/>
                </a:moveTo>
                <a:lnTo>
                  <a:pt x="14008" y="116243"/>
                </a:lnTo>
                <a:lnTo>
                  <a:pt x="14008" y="178193"/>
                </a:lnTo>
                <a:lnTo>
                  <a:pt x="28028" y="178193"/>
                </a:lnTo>
                <a:lnTo>
                  <a:pt x="28028" y="116243"/>
                </a:lnTo>
                <a:close/>
              </a:path>
              <a:path w="620394" h="180340">
                <a:moveTo>
                  <a:pt x="42024" y="102616"/>
                </a:moveTo>
                <a:lnTo>
                  <a:pt x="0" y="102616"/>
                </a:lnTo>
                <a:lnTo>
                  <a:pt x="0" y="116243"/>
                </a:lnTo>
                <a:lnTo>
                  <a:pt x="42024" y="116243"/>
                </a:lnTo>
                <a:lnTo>
                  <a:pt x="42024" y="102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37" name="object 2"/>
          <p:cNvSpPr txBox="1"/>
          <p:nvPr/>
        </p:nvSpPr>
        <p:spPr>
          <a:xfrm>
            <a:off x="10591802" y="6591301"/>
            <a:ext cx="1185863" cy="166710"/>
          </a:xfrm>
          <a:prstGeom prst="rect">
            <a:avLst/>
          </a:prstGeom>
        </p:spPr>
        <p:txBody>
          <a:bodyPr lIns="0" tIns="12698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100"/>
              </a:spcBef>
              <a:defRPr/>
            </a:pPr>
            <a:fld id="{D23A3CF1-0C6B-48F8-B521-1084C77671A8}" type="slidenum">
              <a:rPr lang="ru-RU" altLang="en-US" sz="1000" b="0" smtClean="0">
                <a:solidFill>
                  <a:srgbClr val="FFFFFF"/>
                </a:solidFill>
              </a:rPr>
              <a:pPr algn="r" eaLnBrk="1" hangingPunct="1">
                <a:spcBef>
                  <a:spcPts val="100"/>
                </a:spcBef>
                <a:defRPr/>
              </a:pPr>
              <a:t>‹#›</a:t>
            </a:fld>
            <a:endParaRPr lang="en-US" altLang="en-US" sz="1000" b="0"/>
          </a:p>
        </p:txBody>
      </p:sp>
      <p:sp>
        <p:nvSpPr>
          <p:cNvPr id="6" name="object 2"/>
          <p:cNvSpPr txBox="1"/>
          <p:nvPr/>
        </p:nvSpPr>
        <p:spPr>
          <a:xfrm>
            <a:off x="431800" y="6596065"/>
            <a:ext cx="2159000" cy="166710"/>
          </a:xfrm>
          <a:prstGeom prst="rect">
            <a:avLst/>
          </a:prstGeom>
        </p:spPr>
        <p:txBody>
          <a:bodyPr lIns="0" tIns="12698" rIns="0" bIns="0">
            <a:spAutoFit/>
          </a:bodyPr>
          <a:lstStyle/>
          <a:p>
            <a:pPr marL="12698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000" b="0" spc="-5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lang="ru-RU" sz="1000" b="0" spc="-5" dirty="0" err="1">
                <a:solidFill>
                  <a:srgbClr val="FFFFFF"/>
                </a:solidFill>
                <a:latin typeface="Arial"/>
                <a:cs typeface="Arial"/>
              </a:rPr>
              <a:t>Техноавиа</a:t>
            </a:r>
            <a:r>
              <a:rPr lang="ru-RU" sz="1000" b="0" spc="-5" dirty="0">
                <a:solidFill>
                  <a:srgbClr val="FFFFFF"/>
                </a:solidFill>
                <a:latin typeface="Arial"/>
                <a:cs typeface="Arial"/>
              </a:rPr>
              <a:t> 2022</a:t>
            </a:r>
            <a:endParaRPr sz="1000" b="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591802" y="6591301"/>
            <a:ext cx="1185863" cy="166710"/>
          </a:xfrm>
          <a:prstGeom prst="rect">
            <a:avLst/>
          </a:prstGeom>
        </p:spPr>
        <p:txBody>
          <a:bodyPr lIns="0" tIns="12698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100"/>
              </a:spcBef>
              <a:defRPr/>
            </a:pPr>
            <a:fld id="{A0A7A555-1ABF-4100-9702-3C0AB3935A26}" type="slidenum">
              <a:rPr lang="ru-RU" altLang="en-US" sz="1000" b="0" smtClean="0">
                <a:solidFill>
                  <a:srgbClr val="FFFFFF"/>
                </a:solidFill>
              </a:rPr>
              <a:pPr algn="r" eaLnBrk="1" hangingPunct="1">
                <a:spcBef>
                  <a:spcPts val="100"/>
                </a:spcBef>
                <a:defRPr/>
              </a:pPr>
              <a:t>‹#›</a:t>
            </a:fld>
            <a:endParaRPr lang="en-US" altLang="en-US" sz="1000" b="0"/>
          </a:p>
        </p:txBody>
      </p:sp>
      <p:sp>
        <p:nvSpPr>
          <p:cNvPr id="8" name="object 2"/>
          <p:cNvSpPr txBox="1"/>
          <p:nvPr/>
        </p:nvSpPr>
        <p:spPr>
          <a:xfrm>
            <a:off x="9275765" y="6603747"/>
            <a:ext cx="2011363" cy="166710"/>
          </a:xfrm>
          <a:prstGeom prst="rect">
            <a:avLst/>
          </a:prstGeom>
        </p:spPr>
        <p:txBody>
          <a:bodyPr wrap="square" lIns="0" tIns="12698" rIns="0" bIns="0">
            <a:spAutoFit/>
          </a:bodyPr>
          <a:lstStyle/>
          <a:p>
            <a:pPr marL="12698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000" b="0" spc="0" baseline="0" dirty="0">
                <a:solidFill>
                  <a:srgbClr val="FFFFFF"/>
                </a:solidFill>
                <a:latin typeface="Arial"/>
                <a:cs typeface="Arial"/>
              </a:rPr>
              <a:t>Эксперт в подборе СИЗ</a:t>
            </a:r>
            <a:endParaRPr lang="ru-RU" sz="1000" b="0" spc="0" baseline="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9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5pPr>
      <a:lvl6pPr marL="45714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6pPr>
      <a:lvl7pPr marL="9142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7pPr>
      <a:lvl8pPr marL="137142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8pPr>
      <a:lvl9pPr marL="1828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9pPr>
    </p:titleStyle>
    <p:bodyStyle>
      <a:lvl1pPr marL="342856" indent="-342856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141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14283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371424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828566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8570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4284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9999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57132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2A113D87-0C3E-524D-8DE7-B29D63D2F60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0D928F-FE8F-C241-B95B-3FB757CF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97"/>
          <a:stretch/>
        </p:blipFill>
        <p:spPr>
          <a:xfrm>
            <a:off x="2177538" y="1629002"/>
            <a:ext cx="7836924" cy="22429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76876" y="3853680"/>
            <a:ext cx="3657600" cy="369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ЭКСПЕРТ В ПОДБОРЕ СИЗ</a:t>
            </a:r>
          </a:p>
        </p:txBody>
      </p:sp>
    </p:spTree>
    <p:extLst>
      <p:ext uri="{BB962C8B-B14F-4D97-AF65-F5344CB8AC3E}">
        <p14:creationId xmlns:p14="http://schemas.microsoft.com/office/powerpoint/2010/main" val="1789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79E586-3FE3-9E4B-8EB8-A5A67A1971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39" y="1629000"/>
            <a:ext cx="783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E52A6975-644A-1447-B871-3AB249231883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E967654-1FD5-2441-BE2B-11C2F83AD2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5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1A4408-5FA3-4A44-9ABD-7EC1A44DE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5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2A113D87-0C3E-524D-8DE7-B29D63D2F60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0D928F-FE8F-C241-B95B-3FB757CF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97"/>
          <a:stretch/>
        </p:blipFill>
        <p:spPr>
          <a:xfrm>
            <a:off x="2177538" y="1629002"/>
            <a:ext cx="7836924" cy="22429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76876" y="3853680"/>
            <a:ext cx="3657600" cy="369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ЭКСПЕРТ В ПОДБОРЕ СИЗ</a:t>
            </a:r>
          </a:p>
        </p:txBody>
      </p:sp>
      <p:sp>
        <p:nvSpPr>
          <p:cNvPr id="5" name="bk object 16">
            <a:extLst>
              <a:ext uri="{FF2B5EF4-FFF2-40B4-BE49-F238E27FC236}">
                <a16:creationId xmlns:a16="http://schemas.microsoft.com/office/drawing/2014/main" xmlns="" id="{2A113D87-0C3E-524D-8DE7-B29D63D2F60D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0D928F-FE8F-C241-B95B-3FB757CFD9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38" y="1629000"/>
            <a:ext cx="78369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k object 16"/>
          <p:cNvSpPr>
            <a:spLocks/>
          </p:cNvSpPr>
          <p:nvPr/>
        </p:nvSpPr>
        <p:spPr bwMode="auto">
          <a:xfrm>
            <a:off x="0" y="6497638"/>
            <a:ext cx="12192000" cy="360362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" name="bk object 17"/>
          <p:cNvSpPr>
            <a:spLocks/>
          </p:cNvSpPr>
          <p:nvPr/>
        </p:nvSpPr>
        <p:spPr bwMode="auto">
          <a:xfrm>
            <a:off x="5710238" y="6548438"/>
            <a:ext cx="771525" cy="209550"/>
          </a:xfrm>
          <a:custGeom>
            <a:avLst/>
            <a:gdLst>
              <a:gd name="T0" fmla="*/ 4739913 w 620394"/>
              <a:gd name="T1" fmla="*/ 388262 h 180340"/>
              <a:gd name="T2" fmla="*/ 4960542 w 620394"/>
              <a:gd name="T3" fmla="*/ 282953 h 180340"/>
              <a:gd name="T4" fmla="*/ 5207154 w 620394"/>
              <a:gd name="T5" fmla="*/ 452691 h 180340"/>
              <a:gd name="T6" fmla="*/ 5088324 w 620394"/>
              <a:gd name="T7" fmla="*/ 370906 h 180340"/>
              <a:gd name="T8" fmla="*/ 5136216 w 620394"/>
              <a:gd name="T9" fmla="*/ 304927 h 180340"/>
              <a:gd name="T10" fmla="*/ 5155883 w 620394"/>
              <a:gd name="T11" fmla="*/ 301764 h 180340"/>
              <a:gd name="T12" fmla="*/ 5308460 w 620394"/>
              <a:gd name="T13" fmla="*/ 264142 h 180340"/>
              <a:gd name="T14" fmla="*/ 5308608 w 620394"/>
              <a:gd name="T15" fmla="*/ 313121 h 180340"/>
              <a:gd name="T16" fmla="*/ 5197324 w 620394"/>
              <a:gd name="T17" fmla="*/ 271919 h 180340"/>
              <a:gd name="T18" fmla="*/ 5264443 w 620394"/>
              <a:gd name="T19" fmla="*/ 289599 h 180340"/>
              <a:gd name="T20" fmla="*/ 5223333 w 620394"/>
              <a:gd name="T21" fmla="*/ 277693 h 180340"/>
              <a:gd name="T22" fmla="*/ 5236566 w 620394"/>
              <a:gd name="T23" fmla="*/ 291245 h 180340"/>
              <a:gd name="T24" fmla="*/ 5279094 w 620394"/>
              <a:gd name="T25" fmla="*/ 277693 h 180340"/>
              <a:gd name="T26" fmla="*/ 5276137 w 620394"/>
              <a:gd name="T27" fmla="*/ 285596 h 180340"/>
              <a:gd name="T28" fmla="*/ 3980007 w 620394"/>
              <a:gd name="T29" fmla="*/ 452691 h 180340"/>
              <a:gd name="T30" fmla="*/ 4500921 w 620394"/>
              <a:gd name="T31" fmla="*/ 287920 h 180340"/>
              <a:gd name="T32" fmla="*/ 4500921 w 620394"/>
              <a:gd name="T33" fmla="*/ 260660 h 180340"/>
              <a:gd name="T34" fmla="*/ 4500921 w 620394"/>
              <a:gd name="T35" fmla="*/ 287920 h 180340"/>
              <a:gd name="T36" fmla="*/ 3653353 w 620394"/>
              <a:gd name="T37" fmla="*/ 452691 h 180340"/>
              <a:gd name="T38" fmla="*/ 3860562 w 620394"/>
              <a:gd name="T39" fmla="*/ 360128 h 180340"/>
              <a:gd name="T40" fmla="*/ 3540090 w 620394"/>
              <a:gd name="T41" fmla="*/ 342770 h 180340"/>
              <a:gd name="T42" fmla="*/ 3637497 w 620394"/>
              <a:gd name="T43" fmla="*/ 260660 h 180340"/>
              <a:gd name="T44" fmla="*/ 3713905 w 620394"/>
              <a:gd name="T45" fmla="*/ 435366 h 180340"/>
              <a:gd name="T46" fmla="*/ 3888174 w 620394"/>
              <a:gd name="T47" fmla="*/ 378552 h 180340"/>
              <a:gd name="T48" fmla="*/ 3787598 w 620394"/>
              <a:gd name="T49" fmla="*/ 339933 h 180340"/>
              <a:gd name="T50" fmla="*/ 3828625 w 620394"/>
              <a:gd name="T51" fmla="*/ 282981 h 180340"/>
              <a:gd name="T52" fmla="*/ 2072061 w 620394"/>
              <a:gd name="T53" fmla="*/ 318692 h 180340"/>
              <a:gd name="T54" fmla="*/ 2388811 w 620394"/>
              <a:gd name="T55" fmla="*/ 457279 h 180340"/>
              <a:gd name="T56" fmla="*/ 2300297 w 620394"/>
              <a:gd name="T57" fmla="*/ 417485 h 180340"/>
              <a:gd name="T58" fmla="*/ 2229810 w 620394"/>
              <a:gd name="T59" fmla="*/ 311095 h 180340"/>
              <a:gd name="T60" fmla="*/ 2524366 w 620394"/>
              <a:gd name="T61" fmla="*/ 265294 h 180340"/>
              <a:gd name="T62" fmla="*/ 2838352 w 620394"/>
              <a:gd name="T63" fmla="*/ 452691 h 180340"/>
              <a:gd name="T64" fmla="*/ 3084657 w 620394"/>
              <a:gd name="T65" fmla="*/ 282953 h 180340"/>
              <a:gd name="T66" fmla="*/ 3329321 w 620394"/>
              <a:gd name="T67" fmla="*/ 452691 h 180340"/>
              <a:gd name="T68" fmla="*/ 2477336 w 620394"/>
              <a:gd name="T69" fmla="*/ 297146 h 180340"/>
              <a:gd name="T70" fmla="*/ 2548017 w 620394"/>
              <a:gd name="T71" fmla="*/ 403195 h 180340"/>
              <a:gd name="T72" fmla="*/ 2731868 w 620394"/>
              <a:gd name="T73" fmla="*/ 357707 h 180340"/>
              <a:gd name="T74" fmla="*/ 3209606 w 620394"/>
              <a:gd name="T75" fmla="*/ 370906 h 180340"/>
              <a:gd name="T76" fmla="*/ 2904372 w 620394"/>
              <a:gd name="T77" fmla="*/ 278113 h 180340"/>
              <a:gd name="T78" fmla="*/ 2443626 w 620394"/>
              <a:gd name="T79" fmla="*/ 124727 h 180340"/>
              <a:gd name="T80" fmla="*/ 2872779 w 620394"/>
              <a:gd name="T81" fmla="*/ 151507 h 180340"/>
              <a:gd name="T82" fmla="*/ 3057640 w 620394"/>
              <a:gd name="T83" fmla="*/ 181806 h 180340"/>
              <a:gd name="T84" fmla="*/ 2422156 w 620394"/>
              <a:gd name="T85" fmla="*/ 108505 h 180340"/>
              <a:gd name="T86" fmla="*/ 2807600 w 620394"/>
              <a:gd name="T87" fmla="*/ 99019 h 180340"/>
              <a:gd name="T88" fmla="*/ 2564055 w 620394"/>
              <a:gd name="T89" fmla="*/ 0 h 180340"/>
              <a:gd name="T90" fmla="*/ 1601354 w 620394"/>
              <a:gd name="T91" fmla="*/ 372198 h 180340"/>
              <a:gd name="T92" fmla="*/ 1959383 w 620394"/>
              <a:gd name="T93" fmla="*/ 372198 h 180340"/>
              <a:gd name="T94" fmla="*/ 1959383 w 620394"/>
              <a:gd name="T95" fmla="*/ 260660 h 180340"/>
              <a:gd name="T96" fmla="*/ 967515 w 620394"/>
              <a:gd name="T97" fmla="*/ 260660 h 180340"/>
              <a:gd name="T98" fmla="*/ 1121538 w 620394"/>
              <a:gd name="T99" fmla="*/ 386260 h 180340"/>
              <a:gd name="T100" fmla="*/ 967515 w 620394"/>
              <a:gd name="T101" fmla="*/ 260660 h 180340"/>
              <a:gd name="T102" fmla="*/ 1261337 w 620394"/>
              <a:gd name="T103" fmla="*/ 386260 h 180340"/>
              <a:gd name="T104" fmla="*/ 1417151 w 620394"/>
              <a:gd name="T105" fmla="*/ 260660 h 180340"/>
              <a:gd name="T106" fmla="*/ 774226 w 620394"/>
              <a:gd name="T107" fmla="*/ 418076 h 180340"/>
              <a:gd name="T108" fmla="*/ 545405 w 620394"/>
              <a:gd name="T109" fmla="*/ 339543 h 180340"/>
              <a:gd name="T110" fmla="*/ 120587 w 620394"/>
              <a:gd name="T111" fmla="*/ 295310 h 180340"/>
              <a:gd name="T112" fmla="*/ 0 w 620394"/>
              <a:gd name="T113" fmla="*/ 260691 h 1803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20394" h="180340">
                <a:moveTo>
                  <a:pt x="572503" y="102603"/>
                </a:moveTo>
                <a:lnTo>
                  <a:pt x="564121" y="102603"/>
                </a:lnTo>
                <a:lnTo>
                  <a:pt x="531507" y="178193"/>
                </a:lnTo>
                <a:lnTo>
                  <a:pt x="539686" y="178193"/>
                </a:lnTo>
                <a:lnTo>
                  <a:pt x="550633" y="152831"/>
                </a:lnTo>
                <a:lnTo>
                  <a:pt x="594039" y="152831"/>
                </a:lnTo>
                <a:lnTo>
                  <a:pt x="591109" y="145999"/>
                </a:lnTo>
                <a:lnTo>
                  <a:pt x="553593" y="145999"/>
                </a:lnTo>
                <a:lnTo>
                  <a:pt x="568312" y="111379"/>
                </a:lnTo>
                <a:lnTo>
                  <a:pt x="576265" y="111379"/>
                </a:lnTo>
                <a:lnTo>
                  <a:pt x="572503" y="102603"/>
                </a:lnTo>
                <a:close/>
              </a:path>
              <a:path w="620394" h="180340">
                <a:moveTo>
                  <a:pt x="594039" y="152831"/>
                </a:moveTo>
                <a:lnTo>
                  <a:pt x="585787" y="152831"/>
                </a:lnTo>
                <a:lnTo>
                  <a:pt x="596734" y="178193"/>
                </a:lnTo>
                <a:lnTo>
                  <a:pt x="604913" y="178193"/>
                </a:lnTo>
                <a:lnTo>
                  <a:pt x="594039" y="152831"/>
                </a:lnTo>
                <a:close/>
              </a:path>
              <a:path w="620394" h="180340">
                <a:moveTo>
                  <a:pt x="576265" y="111379"/>
                </a:moveTo>
                <a:lnTo>
                  <a:pt x="568312" y="111379"/>
                </a:lnTo>
                <a:lnTo>
                  <a:pt x="582841" y="145999"/>
                </a:lnTo>
                <a:lnTo>
                  <a:pt x="591109" y="145999"/>
                </a:lnTo>
                <a:lnTo>
                  <a:pt x="576265" y="111379"/>
                </a:lnTo>
                <a:close/>
              </a:path>
              <a:path w="620394" h="180340">
                <a:moveTo>
                  <a:pt x="614705" y="101930"/>
                </a:moveTo>
                <a:lnTo>
                  <a:pt x="601941" y="101930"/>
                </a:lnTo>
                <a:lnTo>
                  <a:pt x="596761" y="107035"/>
                </a:lnTo>
                <a:lnTo>
                  <a:pt x="596671" y="120027"/>
                </a:lnTo>
                <a:lnTo>
                  <a:pt x="601941" y="125298"/>
                </a:lnTo>
                <a:lnTo>
                  <a:pt x="614756" y="125298"/>
                </a:lnTo>
                <a:lnTo>
                  <a:pt x="616699" y="123253"/>
                </a:lnTo>
                <a:lnTo>
                  <a:pt x="603097" y="123253"/>
                </a:lnTo>
                <a:lnTo>
                  <a:pt x="598957" y="118783"/>
                </a:lnTo>
                <a:lnTo>
                  <a:pt x="598957" y="108381"/>
                </a:lnTo>
                <a:lnTo>
                  <a:pt x="603097" y="103974"/>
                </a:lnTo>
                <a:lnTo>
                  <a:pt x="616682" y="103974"/>
                </a:lnTo>
                <a:lnTo>
                  <a:pt x="614705" y="101930"/>
                </a:lnTo>
                <a:close/>
              </a:path>
              <a:path w="620394" h="180340">
                <a:moveTo>
                  <a:pt x="616682" y="103974"/>
                </a:moveTo>
                <a:lnTo>
                  <a:pt x="613562" y="103974"/>
                </a:lnTo>
                <a:lnTo>
                  <a:pt x="617466" y="108381"/>
                </a:lnTo>
                <a:lnTo>
                  <a:pt x="617544" y="118783"/>
                </a:lnTo>
                <a:lnTo>
                  <a:pt x="613600" y="123253"/>
                </a:lnTo>
                <a:lnTo>
                  <a:pt x="616699" y="123253"/>
                </a:lnTo>
                <a:lnTo>
                  <a:pt x="619766" y="120027"/>
                </a:lnTo>
                <a:lnTo>
                  <a:pt x="619887" y="107289"/>
                </a:lnTo>
                <a:lnTo>
                  <a:pt x="616682" y="103974"/>
                </a:lnTo>
                <a:close/>
              </a:path>
              <a:path w="620394" h="180340">
                <a:moveTo>
                  <a:pt x="610628" y="107035"/>
                </a:moveTo>
                <a:lnTo>
                  <a:pt x="603770" y="107035"/>
                </a:lnTo>
                <a:lnTo>
                  <a:pt x="603770" y="119875"/>
                </a:lnTo>
                <a:lnTo>
                  <a:pt x="606818" y="119875"/>
                </a:lnTo>
                <a:lnTo>
                  <a:pt x="606818" y="114642"/>
                </a:lnTo>
                <a:lnTo>
                  <a:pt x="611921" y="114642"/>
                </a:lnTo>
                <a:lnTo>
                  <a:pt x="611568" y="113995"/>
                </a:lnTo>
                <a:lnTo>
                  <a:pt x="610933" y="113512"/>
                </a:lnTo>
                <a:lnTo>
                  <a:pt x="612381" y="113131"/>
                </a:lnTo>
                <a:lnTo>
                  <a:pt x="612928" y="112420"/>
                </a:lnTo>
                <a:lnTo>
                  <a:pt x="606793" y="112420"/>
                </a:lnTo>
                <a:lnTo>
                  <a:pt x="606793" y="109308"/>
                </a:lnTo>
                <a:lnTo>
                  <a:pt x="613270" y="109308"/>
                </a:lnTo>
                <a:lnTo>
                  <a:pt x="613270" y="107543"/>
                </a:lnTo>
                <a:lnTo>
                  <a:pt x="610628" y="107035"/>
                </a:lnTo>
                <a:close/>
              </a:path>
              <a:path w="620394" h="180340">
                <a:moveTo>
                  <a:pt x="611921" y="114642"/>
                </a:moveTo>
                <a:lnTo>
                  <a:pt x="608330" y="114642"/>
                </a:lnTo>
                <a:lnTo>
                  <a:pt x="608812" y="114833"/>
                </a:lnTo>
                <a:lnTo>
                  <a:pt x="610857" y="119875"/>
                </a:lnTo>
                <a:lnTo>
                  <a:pt x="614235" y="119875"/>
                </a:lnTo>
                <a:lnTo>
                  <a:pt x="611921" y="114642"/>
                </a:lnTo>
                <a:close/>
              </a:path>
              <a:path w="620394" h="180340">
                <a:moveTo>
                  <a:pt x="613270" y="109308"/>
                </a:moveTo>
                <a:lnTo>
                  <a:pt x="609092" y="109308"/>
                </a:lnTo>
                <a:lnTo>
                  <a:pt x="610095" y="109626"/>
                </a:lnTo>
                <a:lnTo>
                  <a:pt x="610095" y="112077"/>
                </a:lnTo>
                <a:lnTo>
                  <a:pt x="608850" y="112420"/>
                </a:lnTo>
                <a:lnTo>
                  <a:pt x="612928" y="112420"/>
                </a:lnTo>
                <a:lnTo>
                  <a:pt x="613192" y="112077"/>
                </a:lnTo>
                <a:lnTo>
                  <a:pt x="613270" y="109308"/>
                </a:lnTo>
                <a:close/>
              </a:path>
              <a:path w="620394" h="180340">
                <a:moveTo>
                  <a:pt x="469938" y="102603"/>
                </a:moveTo>
                <a:lnTo>
                  <a:pt x="462356" y="102603"/>
                </a:lnTo>
                <a:lnTo>
                  <a:pt x="462356" y="178193"/>
                </a:lnTo>
                <a:lnTo>
                  <a:pt x="470344" y="178193"/>
                </a:lnTo>
                <a:lnTo>
                  <a:pt x="477781" y="167462"/>
                </a:lnTo>
                <a:lnTo>
                  <a:pt x="469938" y="167462"/>
                </a:lnTo>
                <a:lnTo>
                  <a:pt x="469938" y="102603"/>
                </a:lnTo>
                <a:close/>
              </a:path>
              <a:path w="620394" h="180340">
                <a:moveTo>
                  <a:pt x="522871" y="113334"/>
                </a:moveTo>
                <a:lnTo>
                  <a:pt x="515289" y="113334"/>
                </a:lnTo>
                <a:lnTo>
                  <a:pt x="515289" y="178193"/>
                </a:lnTo>
                <a:lnTo>
                  <a:pt x="522871" y="178193"/>
                </a:lnTo>
                <a:lnTo>
                  <a:pt x="522871" y="113334"/>
                </a:lnTo>
                <a:close/>
              </a:path>
              <a:path w="620394" h="180340">
                <a:moveTo>
                  <a:pt x="522871" y="102603"/>
                </a:moveTo>
                <a:lnTo>
                  <a:pt x="514883" y="102603"/>
                </a:lnTo>
                <a:lnTo>
                  <a:pt x="469938" y="167462"/>
                </a:lnTo>
                <a:lnTo>
                  <a:pt x="477781" y="167462"/>
                </a:lnTo>
                <a:lnTo>
                  <a:pt x="515289" y="113334"/>
                </a:lnTo>
                <a:lnTo>
                  <a:pt x="522871" y="113334"/>
                </a:lnTo>
                <a:lnTo>
                  <a:pt x="522871" y="102603"/>
                </a:lnTo>
                <a:close/>
              </a:path>
              <a:path w="620394" h="180340">
                <a:moveTo>
                  <a:pt x="422567" y="102603"/>
                </a:moveTo>
                <a:lnTo>
                  <a:pt x="403682" y="102603"/>
                </a:lnTo>
                <a:lnTo>
                  <a:pt x="403682" y="178193"/>
                </a:lnTo>
                <a:lnTo>
                  <a:pt x="424408" y="178193"/>
                </a:lnTo>
                <a:lnTo>
                  <a:pt x="439097" y="175696"/>
                </a:lnTo>
                <a:lnTo>
                  <a:pt x="445079" y="171373"/>
                </a:lnTo>
                <a:lnTo>
                  <a:pt x="411251" y="171373"/>
                </a:lnTo>
                <a:lnTo>
                  <a:pt x="411251" y="141757"/>
                </a:lnTo>
                <a:lnTo>
                  <a:pt x="448480" y="141757"/>
                </a:lnTo>
                <a:lnTo>
                  <a:pt x="447890" y="140423"/>
                </a:lnTo>
                <a:lnTo>
                  <a:pt x="438480" y="137642"/>
                </a:lnTo>
                <a:lnTo>
                  <a:pt x="442455" y="135191"/>
                </a:lnTo>
                <a:lnTo>
                  <a:pt x="442758" y="134924"/>
                </a:lnTo>
                <a:lnTo>
                  <a:pt x="411251" y="134924"/>
                </a:lnTo>
                <a:lnTo>
                  <a:pt x="411251" y="109423"/>
                </a:lnTo>
                <a:lnTo>
                  <a:pt x="442538" y="109423"/>
                </a:lnTo>
                <a:lnTo>
                  <a:pt x="438013" y="105435"/>
                </a:lnTo>
                <a:lnTo>
                  <a:pt x="429785" y="103043"/>
                </a:lnTo>
                <a:lnTo>
                  <a:pt x="422567" y="102603"/>
                </a:lnTo>
                <a:close/>
              </a:path>
              <a:path w="620394" h="180340">
                <a:moveTo>
                  <a:pt x="448480" y="141757"/>
                </a:moveTo>
                <a:lnTo>
                  <a:pt x="431850" y="141757"/>
                </a:lnTo>
                <a:lnTo>
                  <a:pt x="443992" y="143090"/>
                </a:lnTo>
                <a:lnTo>
                  <a:pt x="443992" y="170141"/>
                </a:lnTo>
                <a:lnTo>
                  <a:pt x="431444" y="171373"/>
                </a:lnTo>
                <a:lnTo>
                  <a:pt x="445079" y="171373"/>
                </a:lnTo>
                <a:lnTo>
                  <a:pt x="447316" y="169757"/>
                </a:lnTo>
                <a:lnTo>
                  <a:pt x="450901" y="162709"/>
                </a:lnTo>
                <a:lnTo>
                  <a:pt x="451683" y="156921"/>
                </a:lnTo>
                <a:lnTo>
                  <a:pt x="451688" y="149009"/>
                </a:lnTo>
                <a:lnTo>
                  <a:pt x="448480" y="141757"/>
                </a:lnTo>
                <a:close/>
              </a:path>
              <a:path w="620394" h="180340">
                <a:moveTo>
                  <a:pt x="442538" y="109423"/>
                </a:moveTo>
                <a:lnTo>
                  <a:pt x="428066" y="109423"/>
                </a:lnTo>
                <a:lnTo>
                  <a:pt x="440004" y="109728"/>
                </a:lnTo>
                <a:lnTo>
                  <a:pt x="440004" y="133807"/>
                </a:lnTo>
                <a:lnTo>
                  <a:pt x="428891" y="134924"/>
                </a:lnTo>
                <a:lnTo>
                  <a:pt x="442758" y="134924"/>
                </a:lnTo>
                <a:lnTo>
                  <a:pt x="447573" y="130695"/>
                </a:lnTo>
                <a:lnTo>
                  <a:pt x="447573" y="122516"/>
                </a:lnTo>
                <a:lnTo>
                  <a:pt x="444769" y="111390"/>
                </a:lnTo>
                <a:lnTo>
                  <a:pt x="442538" y="109423"/>
                </a:lnTo>
                <a:close/>
              </a:path>
              <a:path w="620394" h="180340">
                <a:moveTo>
                  <a:pt x="277507" y="101320"/>
                </a:moveTo>
                <a:lnTo>
                  <a:pt x="261759" y="104427"/>
                </a:lnTo>
                <a:lnTo>
                  <a:pt x="249118" y="112895"/>
                </a:lnTo>
                <a:lnTo>
                  <a:pt x="240708" y="125446"/>
                </a:lnTo>
                <a:lnTo>
                  <a:pt x="237655" y="140804"/>
                </a:lnTo>
                <a:lnTo>
                  <a:pt x="240722" y="156122"/>
                </a:lnTo>
                <a:lnTo>
                  <a:pt x="249156" y="168573"/>
                </a:lnTo>
                <a:lnTo>
                  <a:pt x="261802" y="176937"/>
                </a:lnTo>
                <a:lnTo>
                  <a:pt x="277507" y="179997"/>
                </a:lnTo>
                <a:lnTo>
                  <a:pt x="293212" y="176937"/>
                </a:lnTo>
                <a:lnTo>
                  <a:pt x="305858" y="168573"/>
                </a:lnTo>
                <a:lnTo>
                  <a:pt x="307351" y="166370"/>
                </a:lnTo>
                <a:lnTo>
                  <a:pt x="277406" y="166370"/>
                </a:lnTo>
                <a:lnTo>
                  <a:pt x="267224" y="164333"/>
                </a:lnTo>
                <a:lnTo>
                  <a:pt x="259064" y="158783"/>
                </a:lnTo>
                <a:lnTo>
                  <a:pt x="253642" y="150559"/>
                </a:lnTo>
                <a:lnTo>
                  <a:pt x="251675" y="140500"/>
                </a:lnTo>
                <a:lnTo>
                  <a:pt x="253629" y="130581"/>
                </a:lnTo>
                <a:lnTo>
                  <a:pt x="259038" y="122456"/>
                </a:lnTo>
                <a:lnTo>
                  <a:pt x="267224" y="116965"/>
                </a:lnTo>
                <a:lnTo>
                  <a:pt x="277507" y="114947"/>
                </a:lnTo>
                <a:lnTo>
                  <a:pt x="307272" y="114947"/>
                </a:lnTo>
                <a:lnTo>
                  <a:pt x="305896" y="112895"/>
                </a:lnTo>
                <a:lnTo>
                  <a:pt x="293255" y="104427"/>
                </a:lnTo>
                <a:lnTo>
                  <a:pt x="277507" y="101320"/>
                </a:lnTo>
                <a:close/>
              </a:path>
              <a:path w="620394" h="180340">
                <a:moveTo>
                  <a:pt x="362534" y="102603"/>
                </a:moveTo>
                <a:lnTo>
                  <a:pt x="354152" y="102603"/>
                </a:lnTo>
                <a:lnTo>
                  <a:pt x="321551" y="178193"/>
                </a:lnTo>
                <a:lnTo>
                  <a:pt x="329730" y="178193"/>
                </a:lnTo>
                <a:lnTo>
                  <a:pt x="340664" y="152831"/>
                </a:lnTo>
                <a:lnTo>
                  <a:pt x="384070" y="152831"/>
                </a:lnTo>
                <a:lnTo>
                  <a:pt x="381140" y="145999"/>
                </a:lnTo>
                <a:lnTo>
                  <a:pt x="343623" y="145999"/>
                </a:lnTo>
                <a:lnTo>
                  <a:pt x="358343" y="111379"/>
                </a:lnTo>
                <a:lnTo>
                  <a:pt x="366296" y="111379"/>
                </a:lnTo>
                <a:lnTo>
                  <a:pt x="362534" y="102603"/>
                </a:lnTo>
                <a:close/>
              </a:path>
              <a:path w="620394" h="180340">
                <a:moveTo>
                  <a:pt x="384070" y="152831"/>
                </a:moveTo>
                <a:lnTo>
                  <a:pt x="375831" y="152831"/>
                </a:lnTo>
                <a:lnTo>
                  <a:pt x="386765" y="178193"/>
                </a:lnTo>
                <a:lnTo>
                  <a:pt x="394944" y="178193"/>
                </a:lnTo>
                <a:lnTo>
                  <a:pt x="384070" y="152831"/>
                </a:lnTo>
                <a:close/>
              </a:path>
              <a:path w="620394" h="180340">
                <a:moveTo>
                  <a:pt x="307272" y="114947"/>
                </a:moveTo>
                <a:lnTo>
                  <a:pt x="277507" y="114947"/>
                </a:lnTo>
                <a:lnTo>
                  <a:pt x="287791" y="116965"/>
                </a:lnTo>
                <a:lnTo>
                  <a:pt x="295976" y="122456"/>
                </a:lnTo>
                <a:lnTo>
                  <a:pt x="301385" y="130581"/>
                </a:lnTo>
                <a:lnTo>
                  <a:pt x="303339" y="140500"/>
                </a:lnTo>
                <a:lnTo>
                  <a:pt x="301398" y="150473"/>
                </a:lnTo>
                <a:lnTo>
                  <a:pt x="296002" y="158707"/>
                </a:lnTo>
                <a:lnTo>
                  <a:pt x="287791" y="164304"/>
                </a:lnTo>
                <a:lnTo>
                  <a:pt x="277406" y="166370"/>
                </a:lnTo>
                <a:lnTo>
                  <a:pt x="307351" y="166370"/>
                </a:lnTo>
                <a:lnTo>
                  <a:pt x="314292" y="156122"/>
                </a:lnTo>
                <a:lnTo>
                  <a:pt x="317360" y="140804"/>
                </a:lnTo>
                <a:lnTo>
                  <a:pt x="314306" y="125446"/>
                </a:lnTo>
                <a:lnTo>
                  <a:pt x="307272" y="114947"/>
                </a:lnTo>
                <a:close/>
              </a:path>
              <a:path w="620394" h="180340">
                <a:moveTo>
                  <a:pt x="366296" y="111379"/>
                </a:moveTo>
                <a:lnTo>
                  <a:pt x="358343" y="111379"/>
                </a:lnTo>
                <a:lnTo>
                  <a:pt x="372859" y="145999"/>
                </a:lnTo>
                <a:lnTo>
                  <a:pt x="381140" y="145999"/>
                </a:lnTo>
                <a:lnTo>
                  <a:pt x="366296" y="111379"/>
                </a:lnTo>
                <a:close/>
              </a:path>
              <a:path w="620394" h="180340">
                <a:moveTo>
                  <a:pt x="277114" y="44208"/>
                </a:moveTo>
                <a:lnTo>
                  <a:pt x="262902" y="74510"/>
                </a:lnTo>
                <a:lnTo>
                  <a:pt x="337400" y="109474"/>
                </a:lnTo>
                <a:lnTo>
                  <a:pt x="351548" y="79349"/>
                </a:lnTo>
                <a:lnTo>
                  <a:pt x="342145" y="76259"/>
                </a:lnTo>
                <a:lnTo>
                  <a:pt x="330671" y="72161"/>
                </a:lnTo>
                <a:lnTo>
                  <a:pt x="292630" y="54662"/>
                </a:lnTo>
                <a:lnTo>
                  <a:pt x="283875" y="49096"/>
                </a:lnTo>
                <a:lnTo>
                  <a:pt x="277114" y="44208"/>
                </a:lnTo>
                <a:close/>
              </a:path>
              <a:path w="620394" h="180340">
                <a:moveTo>
                  <a:pt x="355688" y="27127"/>
                </a:moveTo>
                <a:lnTo>
                  <a:pt x="339970" y="47026"/>
                </a:lnTo>
                <a:lnTo>
                  <a:pt x="331457" y="57899"/>
                </a:lnTo>
                <a:lnTo>
                  <a:pt x="333730" y="59639"/>
                </a:lnTo>
                <a:lnTo>
                  <a:pt x="339699" y="64376"/>
                </a:lnTo>
                <a:lnTo>
                  <a:pt x="347306" y="68668"/>
                </a:lnTo>
                <a:lnTo>
                  <a:pt x="353326" y="71005"/>
                </a:lnTo>
                <a:lnTo>
                  <a:pt x="354393" y="71348"/>
                </a:lnTo>
                <a:lnTo>
                  <a:pt x="355206" y="71564"/>
                </a:lnTo>
                <a:lnTo>
                  <a:pt x="372376" y="34963"/>
                </a:lnTo>
                <a:lnTo>
                  <a:pt x="355688" y="27127"/>
                </a:lnTo>
                <a:close/>
              </a:path>
              <a:path w="620394" h="180340">
                <a:moveTo>
                  <a:pt x="297865" y="0"/>
                </a:moveTo>
                <a:lnTo>
                  <a:pt x="278320" y="41643"/>
                </a:lnTo>
                <a:lnTo>
                  <a:pt x="281381" y="42710"/>
                </a:lnTo>
                <a:lnTo>
                  <a:pt x="287197" y="44475"/>
                </a:lnTo>
                <a:lnTo>
                  <a:pt x="297561" y="46977"/>
                </a:lnTo>
                <a:lnTo>
                  <a:pt x="309641" y="47596"/>
                </a:lnTo>
                <a:lnTo>
                  <a:pt x="319116" y="44272"/>
                </a:lnTo>
                <a:lnTo>
                  <a:pt x="326157" y="38976"/>
                </a:lnTo>
                <a:lnTo>
                  <a:pt x="330936" y="33680"/>
                </a:lnTo>
                <a:lnTo>
                  <a:pt x="333857" y="30035"/>
                </a:lnTo>
                <a:lnTo>
                  <a:pt x="338810" y="24676"/>
                </a:lnTo>
                <a:lnTo>
                  <a:pt x="342392" y="20891"/>
                </a:lnTo>
                <a:lnTo>
                  <a:pt x="297865" y="0"/>
                </a:lnTo>
                <a:close/>
              </a:path>
              <a:path w="620394" h="180340">
                <a:moveTo>
                  <a:pt x="186029" y="102603"/>
                </a:moveTo>
                <a:lnTo>
                  <a:pt x="172008" y="102603"/>
                </a:lnTo>
                <a:lnTo>
                  <a:pt x="172008" y="178193"/>
                </a:lnTo>
                <a:lnTo>
                  <a:pt x="186029" y="178193"/>
                </a:lnTo>
                <a:lnTo>
                  <a:pt x="186029" y="146507"/>
                </a:lnTo>
                <a:lnTo>
                  <a:pt x="227622" y="146507"/>
                </a:lnTo>
                <a:lnTo>
                  <a:pt x="227622" y="132880"/>
                </a:lnTo>
                <a:lnTo>
                  <a:pt x="186029" y="132880"/>
                </a:lnTo>
                <a:lnTo>
                  <a:pt x="186029" y="102603"/>
                </a:lnTo>
                <a:close/>
              </a:path>
              <a:path w="620394" h="180340">
                <a:moveTo>
                  <a:pt x="227622" y="146507"/>
                </a:moveTo>
                <a:lnTo>
                  <a:pt x="213614" y="146507"/>
                </a:lnTo>
                <a:lnTo>
                  <a:pt x="213614" y="178193"/>
                </a:lnTo>
                <a:lnTo>
                  <a:pt x="227622" y="178193"/>
                </a:lnTo>
                <a:lnTo>
                  <a:pt x="227622" y="146507"/>
                </a:lnTo>
                <a:close/>
              </a:path>
              <a:path w="620394" h="180340">
                <a:moveTo>
                  <a:pt x="227622" y="102603"/>
                </a:moveTo>
                <a:lnTo>
                  <a:pt x="213614" y="102603"/>
                </a:lnTo>
                <a:lnTo>
                  <a:pt x="213614" y="132880"/>
                </a:lnTo>
                <a:lnTo>
                  <a:pt x="227622" y="132880"/>
                </a:lnTo>
                <a:lnTo>
                  <a:pt x="227622" y="102603"/>
                </a:lnTo>
                <a:close/>
              </a:path>
              <a:path w="620394" h="180340">
                <a:moveTo>
                  <a:pt x="112395" y="102603"/>
                </a:moveTo>
                <a:lnTo>
                  <a:pt x="96037" y="102603"/>
                </a:lnTo>
                <a:lnTo>
                  <a:pt x="122110" y="140398"/>
                </a:lnTo>
                <a:lnTo>
                  <a:pt x="96037" y="178193"/>
                </a:lnTo>
                <a:lnTo>
                  <a:pt x="112395" y="178193"/>
                </a:lnTo>
                <a:lnTo>
                  <a:pt x="130289" y="152044"/>
                </a:lnTo>
                <a:lnTo>
                  <a:pt x="146529" y="152044"/>
                </a:lnTo>
                <a:lnTo>
                  <a:pt x="138468" y="140398"/>
                </a:lnTo>
                <a:lnTo>
                  <a:pt x="146459" y="128854"/>
                </a:lnTo>
                <a:lnTo>
                  <a:pt x="130289" y="128854"/>
                </a:lnTo>
                <a:lnTo>
                  <a:pt x="112395" y="102603"/>
                </a:lnTo>
                <a:close/>
              </a:path>
              <a:path w="620394" h="180340">
                <a:moveTo>
                  <a:pt x="146529" y="152044"/>
                </a:moveTo>
                <a:lnTo>
                  <a:pt x="130289" y="152044"/>
                </a:lnTo>
                <a:lnTo>
                  <a:pt x="148285" y="178193"/>
                </a:lnTo>
                <a:lnTo>
                  <a:pt x="164630" y="178193"/>
                </a:lnTo>
                <a:lnTo>
                  <a:pt x="146529" y="152044"/>
                </a:lnTo>
                <a:close/>
              </a:path>
              <a:path w="620394" h="180340">
                <a:moveTo>
                  <a:pt x="164630" y="102603"/>
                </a:moveTo>
                <a:lnTo>
                  <a:pt x="148285" y="102603"/>
                </a:lnTo>
                <a:lnTo>
                  <a:pt x="130289" y="128854"/>
                </a:lnTo>
                <a:lnTo>
                  <a:pt x="146459" y="128854"/>
                </a:lnTo>
                <a:lnTo>
                  <a:pt x="164630" y="102603"/>
                </a:lnTo>
                <a:close/>
              </a:path>
              <a:path w="620394" h="180340">
                <a:moveTo>
                  <a:pt x="89941" y="102616"/>
                </a:moveTo>
                <a:lnTo>
                  <a:pt x="49339" y="102616"/>
                </a:lnTo>
                <a:lnTo>
                  <a:pt x="49339" y="178193"/>
                </a:lnTo>
                <a:lnTo>
                  <a:pt x="89941" y="178193"/>
                </a:lnTo>
                <a:lnTo>
                  <a:pt x="89941" y="164566"/>
                </a:lnTo>
                <a:lnTo>
                  <a:pt x="63360" y="164566"/>
                </a:lnTo>
                <a:lnTo>
                  <a:pt x="63360" y="147281"/>
                </a:lnTo>
                <a:lnTo>
                  <a:pt x="88811" y="147281"/>
                </a:lnTo>
                <a:lnTo>
                  <a:pt x="88811" y="133654"/>
                </a:lnTo>
                <a:lnTo>
                  <a:pt x="63360" y="133654"/>
                </a:lnTo>
                <a:lnTo>
                  <a:pt x="63360" y="116243"/>
                </a:lnTo>
                <a:lnTo>
                  <a:pt x="89941" y="116243"/>
                </a:lnTo>
                <a:lnTo>
                  <a:pt x="89941" y="102616"/>
                </a:lnTo>
                <a:close/>
              </a:path>
              <a:path w="620394" h="180340">
                <a:moveTo>
                  <a:pt x="28028" y="116243"/>
                </a:moveTo>
                <a:lnTo>
                  <a:pt x="14008" y="116243"/>
                </a:lnTo>
                <a:lnTo>
                  <a:pt x="14008" y="178193"/>
                </a:lnTo>
                <a:lnTo>
                  <a:pt x="28028" y="178193"/>
                </a:lnTo>
                <a:lnTo>
                  <a:pt x="28028" y="116243"/>
                </a:lnTo>
                <a:close/>
              </a:path>
              <a:path w="620394" h="180340">
                <a:moveTo>
                  <a:pt x="42024" y="102616"/>
                </a:moveTo>
                <a:lnTo>
                  <a:pt x="0" y="102616"/>
                </a:lnTo>
                <a:lnTo>
                  <a:pt x="0" y="116243"/>
                </a:lnTo>
                <a:lnTo>
                  <a:pt x="42024" y="116243"/>
                </a:lnTo>
                <a:lnTo>
                  <a:pt x="42024" y="102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37" name="object 2"/>
          <p:cNvSpPr txBox="1"/>
          <p:nvPr/>
        </p:nvSpPr>
        <p:spPr>
          <a:xfrm>
            <a:off x="10591802" y="6591301"/>
            <a:ext cx="1185863" cy="166710"/>
          </a:xfrm>
          <a:prstGeom prst="rect">
            <a:avLst/>
          </a:prstGeom>
        </p:spPr>
        <p:txBody>
          <a:bodyPr lIns="0" tIns="12698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100"/>
              </a:spcBef>
              <a:defRPr/>
            </a:pPr>
            <a:fld id="{D23A3CF1-0C6B-48F8-B521-1084C77671A8}" type="slidenum">
              <a:rPr lang="ru-RU" altLang="en-US" sz="1000" b="0" smtClean="0">
                <a:solidFill>
                  <a:srgbClr val="FFFFFF"/>
                </a:solidFill>
              </a:rPr>
              <a:pPr algn="r" eaLnBrk="1" hangingPunct="1">
                <a:spcBef>
                  <a:spcPts val="100"/>
                </a:spcBef>
                <a:defRPr/>
              </a:pPr>
              <a:t>‹#›</a:t>
            </a:fld>
            <a:endParaRPr lang="en-US" altLang="en-US" sz="1000" b="0"/>
          </a:p>
        </p:txBody>
      </p:sp>
      <p:sp>
        <p:nvSpPr>
          <p:cNvPr id="6" name="object 2"/>
          <p:cNvSpPr txBox="1"/>
          <p:nvPr/>
        </p:nvSpPr>
        <p:spPr>
          <a:xfrm>
            <a:off x="431800" y="6596065"/>
            <a:ext cx="2159000" cy="166710"/>
          </a:xfrm>
          <a:prstGeom prst="rect">
            <a:avLst/>
          </a:prstGeom>
        </p:spPr>
        <p:txBody>
          <a:bodyPr lIns="0" tIns="12698" rIns="0" bIns="0">
            <a:spAutoFit/>
          </a:bodyPr>
          <a:lstStyle/>
          <a:p>
            <a:pPr marL="12698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000" b="0" spc="-5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lang="ru-RU" sz="1000" b="0" spc="-5" dirty="0" err="1">
                <a:solidFill>
                  <a:srgbClr val="FFFFFF"/>
                </a:solidFill>
                <a:latin typeface="Arial"/>
                <a:cs typeface="Arial"/>
              </a:rPr>
              <a:t>Техноавиа</a:t>
            </a:r>
            <a:r>
              <a:rPr lang="ru-RU" sz="1000" b="0" spc="-5" dirty="0">
                <a:solidFill>
                  <a:srgbClr val="FFFFFF"/>
                </a:solidFill>
                <a:latin typeface="Arial"/>
                <a:cs typeface="Arial"/>
              </a:rPr>
              <a:t> 2022</a:t>
            </a:r>
            <a:endParaRPr sz="1000" b="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591802" y="6591301"/>
            <a:ext cx="1185863" cy="166710"/>
          </a:xfrm>
          <a:prstGeom prst="rect">
            <a:avLst/>
          </a:prstGeom>
        </p:spPr>
        <p:txBody>
          <a:bodyPr lIns="0" tIns="12698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100"/>
              </a:spcBef>
              <a:defRPr/>
            </a:pPr>
            <a:fld id="{A0A7A555-1ABF-4100-9702-3C0AB3935A26}" type="slidenum">
              <a:rPr lang="ru-RU" altLang="en-US" sz="1000" b="0" smtClean="0">
                <a:solidFill>
                  <a:srgbClr val="FFFFFF"/>
                </a:solidFill>
              </a:rPr>
              <a:pPr algn="r" eaLnBrk="1" hangingPunct="1">
                <a:spcBef>
                  <a:spcPts val="100"/>
                </a:spcBef>
                <a:defRPr/>
              </a:pPr>
              <a:t>‹#›</a:t>
            </a:fld>
            <a:endParaRPr lang="en-US" altLang="en-US" sz="1000" b="0"/>
          </a:p>
        </p:txBody>
      </p:sp>
      <p:sp>
        <p:nvSpPr>
          <p:cNvPr id="8" name="object 2"/>
          <p:cNvSpPr txBox="1"/>
          <p:nvPr/>
        </p:nvSpPr>
        <p:spPr>
          <a:xfrm>
            <a:off x="9275765" y="6603747"/>
            <a:ext cx="2011363" cy="166710"/>
          </a:xfrm>
          <a:prstGeom prst="rect">
            <a:avLst/>
          </a:prstGeom>
        </p:spPr>
        <p:txBody>
          <a:bodyPr wrap="square" lIns="0" tIns="12698" rIns="0" bIns="0">
            <a:spAutoFit/>
          </a:bodyPr>
          <a:lstStyle/>
          <a:p>
            <a:pPr marL="12698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000" b="0" spc="0" baseline="0" dirty="0">
                <a:solidFill>
                  <a:srgbClr val="FFFFFF"/>
                </a:solidFill>
                <a:latin typeface="Arial"/>
                <a:cs typeface="Arial"/>
              </a:rPr>
              <a:t>Эксперт в подборе СИЗ</a:t>
            </a:r>
            <a:endParaRPr lang="ru-RU" sz="1000" b="0" spc="0" baseline="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5pPr>
      <a:lvl6pPr marL="45714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6pPr>
      <a:lvl7pPr marL="9142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7pPr>
      <a:lvl8pPr marL="137142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8pPr>
      <a:lvl9pPr marL="1828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14A89"/>
          </a:solidFill>
          <a:latin typeface="Arial" pitchFamily="34" charset="0"/>
        </a:defRPr>
      </a:lvl9pPr>
    </p:titleStyle>
    <p:bodyStyle>
      <a:lvl1pPr marL="342856" indent="-342856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141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14283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371424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828566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8570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4284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9999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57132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2A113D87-0C3E-524D-8DE7-B29D63D2F60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0D928F-FE8F-C241-B95B-3FB757CFD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38" y="1629000"/>
            <a:ext cx="78369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2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2A113D87-0C3E-524D-8DE7-B29D63D2F60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7620000"/>
              <a:gd name="T1" fmla="*/ 364778 h 360045"/>
              <a:gd name="T2" fmla="*/ 1563587858 w 7620000"/>
              <a:gd name="T3" fmla="*/ 364778 h 360045"/>
              <a:gd name="T4" fmla="*/ 1563587858 w 7620000"/>
              <a:gd name="T5" fmla="*/ 0 h 360045"/>
              <a:gd name="T6" fmla="*/ 0 w 7620000"/>
              <a:gd name="T7" fmla="*/ 0 h 360045"/>
              <a:gd name="T8" fmla="*/ 0 w 7620000"/>
              <a:gd name="T9" fmla="*/ 364778 h 360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000" h="360045">
                <a:moveTo>
                  <a:pt x="0" y="359994"/>
                </a:moveTo>
                <a:lnTo>
                  <a:pt x="7620000" y="359994"/>
                </a:lnTo>
                <a:lnTo>
                  <a:pt x="7620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1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0D928F-FE8F-C241-B95B-3FB757CF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2"/>
          <a:stretch/>
        </p:blipFill>
        <p:spPr>
          <a:xfrm>
            <a:off x="2177538" y="1629000"/>
            <a:ext cx="7836924" cy="22524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91163" y="3842490"/>
            <a:ext cx="3657600" cy="369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ЭКСПЕРТ В ПОДБОРЕ СИЗ</a:t>
            </a:r>
          </a:p>
        </p:txBody>
      </p:sp>
    </p:spTree>
    <p:extLst>
      <p:ext uri="{BB962C8B-B14F-4D97-AF65-F5344CB8AC3E}">
        <p14:creationId xmlns:p14="http://schemas.microsoft.com/office/powerpoint/2010/main" val="62867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79E586-3FE3-9E4B-8EB8-A5A67A197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39" y="1629000"/>
            <a:ext cx="783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2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3.wdp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374" y="4596515"/>
            <a:ext cx="12409714" cy="101565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РИСК-ОРИЕНТИРОВАННЫЙ ПОДХОД</a:t>
            </a:r>
          </a:p>
          <a:p>
            <a:pPr algn="ctr"/>
            <a:r>
              <a:rPr lang="ru-RU" sz="3000" dirty="0">
                <a:solidFill>
                  <a:schemeClr val="bg1"/>
                </a:solidFill>
              </a:rPr>
              <a:t>В ОБЕСПЕЧЕНИИ РАБОТНИКОВ СИЗ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9683308" y="2188690"/>
            <a:ext cx="1362171" cy="1247338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93796" y="2204697"/>
            <a:ext cx="1827330" cy="1238949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3438" y="2200503"/>
            <a:ext cx="1362171" cy="1247338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2740" y="4298429"/>
            <a:ext cx="870002" cy="1161614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03738" y="2204697"/>
            <a:ext cx="1476461" cy="1243144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77088" y="2204697"/>
            <a:ext cx="3260703" cy="1234756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C7B25-AD03-9747-987B-86DB26E33B08}"/>
              </a:ext>
            </a:extLst>
          </p:cNvPr>
          <p:cNvSpPr txBox="1">
            <a:spLocks/>
          </p:cNvSpPr>
          <p:nvPr/>
        </p:nvSpPr>
        <p:spPr>
          <a:xfrm>
            <a:off x="696227" y="700045"/>
            <a:ext cx="11811758" cy="12883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marL="0" marR="0" lvl="0" indent="0" defTabSz="914400" latinLnBrk="0">
              <a:lnSpc>
                <a:spcPts val="3500"/>
              </a:lnSpc>
              <a:buClrTx/>
              <a:buSzTx/>
              <a:buFontTx/>
              <a:buNone/>
              <a:tabLst/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Эргономические особенности</a:t>
            </a:r>
            <a:br>
              <a:rPr lang="ru-RU" altLang="ru-RU" sz="3200" dirty="0">
                <a:solidFill>
                  <a:srgbClr val="002060"/>
                </a:solidFill>
              </a:rPr>
            </a:br>
            <a:r>
              <a:rPr lang="ru-RU" altLang="ru-RU" sz="3200" dirty="0">
                <a:solidFill>
                  <a:srgbClr val="002060"/>
                </a:solidFill>
              </a:rPr>
              <a:t>конструкции СИЗ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kumimoji="0" lang="ru-RU" altLang="ru-RU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" name="Picture 11" descr="https://www.technoavia.ru/img/product_details/5457_2.jpg?sc=shop_det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" b="-118"/>
          <a:stretch/>
        </p:blipFill>
        <p:spPr bwMode="auto">
          <a:xfrm>
            <a:off x="857328" y="2292734"/>
            <a:ext cx="1208015" cy="10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184" y="3469787"/>
            <a:ext cx="15684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rgbClr val="002060"/>
                </a:solidFill>
              </a:rPr>
              <a:t>Карман на рукаве</a:t>
            </a:r>
          </a:p>
        </p:txBody>
      </p:sp>
      <p:pic>
        <p:nvPicPr>
          <p:cNvPr id="5" name="Picture 15" descr="https://www.technoavia.ru/img/product_details/7622_6.png?sc=shop_det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" b="-56"/>
          <a:stretch/>
        </p:blipFill>
        <p:spPr bwMode="auto">
          <a:xfrm>
            <a:off x="2386269" y="2277090"/>
            <a:ext cx="1661941" cy="10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7626" y="3469787"/>
            <a:ext cx="187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0" dirty="0">
                <a:solidFill>
                  <a:srgbClr val="002060"/>
                </a:solidFill>
              </a:rPr>
              <a:t>Держатель для</a:t>
            </a:r>
            <a:br>
              <a:rPr lang="ru-RU" sz="1000" b="0" dirty="0">
                <a:solidFill>
                  <a:srgbClr val="002060"/>
                </a:solidFill>
              </a:rPr>
            </a:br>
            <a:r>
              <a:rPr lang="ru-RU" sz="1000" b="0" dirty="0">
                <a:solidFill>
                  <a:srgbClr val="002060"/>
                </a:solidFill>
              </a:rPr>
              <a:t>рации на плече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"/>
          <a:stretch/>
        </p:blipFill>
        <p:spPr>
          <a:xfrm>
            <a:off x="4460978" y="2292734"/>
            <a:ext cx="1313260" cy="10904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54603" y="3469787"/>
            <a:ext cx="3026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b="0" dirty="0">
                <a:solidFill>
                  <a:srgbClr val="002060"/>
                </a:solidFill>
              </a:rPr>
              <a:t>Усилительные объемные наколенники</a:t>
            </a:r>
          </a:p>
          <a:p>
            <a:pPr lvl="0"/>
            <a:r>
              <a:rPr lang="ru-RU" sz="1000" b="0" dirty="0">
                <a:solidFill>
                  <a:srgbClr val="002060"/>
                </a:solidFill>
              </a:rPr>
              <a:t>с карманами для амортизационных вкладышей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"/>
          <a:stretch/>
        </p:blipFill>
        <p:spPr bwMode="auto">
          <a:xfrm>
            <a:off x="5774238" y="2292734"/>
            <a:ext cx="1786582" cy="109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"/>
          <a:stretch/>
        </p:blipFill>
        <p:spPr bwMode="auto">
          <a:xfrm>
            <a:off x="7988954" y="2292298"/>
            <a:ext cx="1295407" cy="10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33988" y="3469787"/>
            <a:ext cx="1730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0" dirty="0">
                <a:solidFill>
                  <a:srgbClr val="002060"/>
                </a:solidFill>
              </a:rPr>
              <a:t>Выточки на наколенниках</a:t>
            </a:r>
            <a:br>
              <a:rPr lang="ru-RU" sz="1000" b="0" dirty="0">
                <a:solidFill>
                  <a:srgbClr val="002060"/>
                </a:solidFill>
              </a:rPr>
            </a:br>
            <a:r>
              <a:rPr lang="ru-RU" sz="1000" b="0" dirty="0">
                <a:solidFill>
                  <a:srgbClr val="002060"/>
                </a:solidFill>
              </a:rPr>
              <a:t>и подрез под коленом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48947" y="5504563"/>
            <a:ext cx="10490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0" dirty="0">
                <a:solidFill>
                  <a:srgbClr val="002060"/>
                </a:solidFill>
              </a:rPr>
              <a:t>Регулировка низа брюк по ширине</a:t>
            </a:r>
          </a:p>
        </p:txBody>
      </p:sp>
      <p:pic>
        <p:nvPicPr>
          <p:cNvPr id="14" name="Picture 5" descr="https://www.technoavia.ru/img/product_details/2489_7.png?sc=shop_deta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"/>
          <a:stretch/>
        </p:blipFill>
        <p:spPr bwMode="auto">
          <a:xfrm>
            <a:off x="9798966" y="2270344"/>
            <a:ext cx="1164892" cy="10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683308" y="3468949"/>
            <a:ext cx="17411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0" dirty="0">
                <a:solidFill>
                  <a:srgbClr val="002060"/>
                </a:solidFill>
              </a:rPr>
              <a:t>Специальная конструкция</a:t>
            </a:r>
            <a:br>
              <a:rPr lang="ru-RU" sz="1000" b="0" dirty="0">
                <a:solidFill>
                  <a:srgbClr val="002060"/>
                </a:solidFill>
              </a:rPr>
            </a:br>
            <a:r>
              <a:rPr lang="ru-RU" sz="1000" b="0" dirty="0">
                <a:solidFill>
                  <a:srgbClr val="002060"/>
                </a:solidFill>
              </a:rPr>
              <a:t>капюшона для надевания на каску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8853" y="5504563"/>
            <a:ext cx="15376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rgbClr val="002060"/>
                </a:solidFill>
              </a:rPr>
              <a:t>Рукав, повторяющий естественное</a:t>
            </a:r>
            <a:br>
              <a:rPr lang="ru-RU" sz="1000" b="0" dirty="0">
                <a:solidFill>
                  <a:srgbClr val="002060"/>
                </a:solidFill>
              </a:rPr>
            </a:br>
            <a:r>
              <a:rPr lang="ru-RU" sz="1000" b="0" dirty="0">
                <a:solidFill>
                  <a:srgbClr val="002060"/>
                </a:solidFill>
              </a:rPr>
              <a:t>положение руки</a:t>
            </a:r>
          </a:p>
        </p:txBody>
      </p:sp>
      <p:pic>
        <p:nvPicPr>
          <p:cNvPr id="17" name="Picture 4" descr="https://www.technoavia.ru/img/product_details/7230_12.png?sc=shop_deta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" b="-12"/>
          <a:stretch/>
        </p:blipFill>
        <p:spPr bwMode="auto">
          <a:xfrm>
            <a:off x="879934" y="4367659"/>
            <a:ext cx="716183" cy="10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296421" y="4313453"/>
            <a:ext cx="870002" cy="1161614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" b="7"/>
          <a:stretch/>
        </p:blipFill>
        <p:spPr bwMode="auto">
          <a:xfrm>
            <a:off x="2357491" y="4382407"/>
            <a:ext cx="738100" cy="10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3772518" y="4313452"/>
            <a:ext cx="1362171" cy="1176993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28" name="Прямоугольник 27"/>
          <p:cNvSpPr/>
          <p:nvPr/>
        </p:nvSpPr>
        <p:spPr>
          <a:xfrm>
            <a:off x="3695273" y="5504563"/>
            <a:ext cx="15867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rgbClr val="002060"/>
                </a:solidFill>
              </a:rPr>
              <a:t>Мягкий резиновый кант ударопрочного подноска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66864" y="4305763"/>
            <a:ext cx="1362171" cy="1176993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pic>
        <p:nvPicPr>
          <p:cNvPr id="30" name="Picture 2" descr="C:\Users\sivtseva\Desktop\Айсгард_Гор__576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74" y="4351911"/>
            <a:ext cx="1116898" cy="10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5721227" y="5504563"/>
            <a:ext cx="1877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2060"/>
                </a:solidFill>
              </a:rPr>
              <a:t>Энергопоглащение</a:t>
            </a:r>
            <a:r>
              <a:rPr lang="ru-RU" sz="1000" b="0" dirty="0">
                <a:solidFill>
                  <a:srgbClr val="002060"/>
                </a:solidFill>
              </a:rPr>
              <a:t/>
            </a:r>
            <a:br>
              <a:rPr lang="ru-RU" sz="1000" b="0" dirty="0">
                <a:solidFill>
                  <a:srgbClr val="002060"/>
                </a:solidFill>
              </a:rPr>
            </a:br>
            <a:r>
              <a:rPr lang="en-US" sz="1000" b="0" dirty="0">
                <a:solidFill>
                  <a:srgbClr val="002060"/>
                </a:solidFill>
              </a:rPr>
              <a:t>пяточной части </a:t>
            </a:r>
            <a:endParaRPr lang="ru-RU" sz="1000" b="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630417" y="4283050"/>
            <a:ext cx="1362171" cy="1176993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6"/>
          <a:stretch/>
        </p:blipFill>
        <p:spPr bwMode="auto">
          <a:xfrm>
            <a:off x="7750278" y="4367659"/>
            <a:ext cx="1120878" cy="101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599083" y="5504563"/>
            <a:ext cx="1512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0" dirty="0">
                <a:solidFill>
                  <a:srgbClr val="002060"/>
                </a:solidFill>
              </a:rPr>
              <a:t>Подкладка из мембранного материала </a:t>
            </a:r>
          </a:p>
          <a:p>
            <a:pPr lvl="0"/>
            <a:r>
              <a:rPr lang="ru-RU" sz="1000" b="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675933" y="4290739"/>
            <a:ext cx="1829139" cy="1176993"/>
          </a:xfrm>
          <a:prstGeom prst="roundRect">
            <a:avLst>
              <a:gd name="adj" fmla="val 8163"/>
            </a:avLst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3849329" y="4382407"/>
            <a:ext cx="1201994" cy="10462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92188" l="9948" r="97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29" y="4567284"/>
            <a:ext cx="1066748" cy="79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 bwMode="auto">
          <a:xfrm>
            <a:off x="9763882" y="4367659"/>
            <a:ext cx="1653167" cy="1011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" b="56"/>
          <a:stretch/>
        </p:blipFill>
        <p:spPr bwMode="auto">
          <a:xfrm>
            <a:off x="9791592" y="4651040"/>
            <a:ext cx="1583641" cy="5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9642513" y="5504563"/>
            <a:ext cx="2627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rgbClr val="002060"/>
                </a:solidFill>
              </a:rPr>
              <a:t>Протектор подошвы </a:t>
            </a:r>
          </a:p>
          <a:p>
            <a:r>
              <a:rPr lang="ru-RU" sz="1000" b="0" dirty="0">
                <a:solidFill>
                  <a:srgbClr val="002060"/>
                </a:solidFill>
              </a:rPr>
              <a:t>с эффектом самоочищения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тиченко\Desktop\нужные фото\7622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/>
          <a:stretch/>
        </p:blipFill>
        <p:spPr bwMode="auto">
          <a:xfrm>
            <a:off x="4957590" y="78564"/>
            <a:ext cx="3676153" cy="58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C7B25-AD03-9747-987B-86DB26E33B08}"/>
              </a:ext>
            </a:extLst>
          </p:cNvPr>
          <p:cNvSpPr txBox="1">
            <a:spLocks/>
          </p:cNvSpPr>
          <p:nvPr/>
        </p:nvSpPr>
        <p:spPr>
          <a:xfrm>
            <a:off x="536209" y="687071"/>
            <a:ext cx="5462016" cy="2303883"/>
          </a:xfrm>
          <a:prstGeom prst="rect">
            <a:avLst/>
          </a:prstGeom>
        </p:spPr>
        <p:txBody>
          <a:bodyPr lIns="91428" tIns="45714" rIns="91428" bIns="4571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dirty="0"/>
              <a:t>Теперь мы защищаем работника, а не </a:t>
            </a:r>
            <a:r>
              <a:rPr lang="ru-RU" sz="3600" dirty="0" smtClean="0"/>
              <a:t>профессию!</a:t>
            </a:r>
            <a:endParaRPr lang="ru-RU" sz="3600" dirty="0"/>
          </a:p>
          <a:p>
            <a:pPr defTabSz="914283">
              <a:defRPr/>
            </a:pPr>
            <a:endParaRPr lang="ru-RU" altLang="ru-RU" sz="1100" kern="0" dirty="0">
              <a:solidFill>
                <a:srgbClr val="C00000"/>
              </a:solidFill>
              <a:latin typeface="Arial"/>
            </a:endParaRPr>
          </a:p>
          <a:p>
            <a:pPr defTabSz="914283" eaLnBrk="1" hangingPunct="1">
              <a:defRPr/>
            </a:pPr>
            <a:endParaRPr lang="ru-RU" altLang="ru-RU" sz="18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2" name="Скругленный прямоугольник 11">
            <a:extLst>
              <a:ext uri="{FF2B5EF4-FFF2-40B4-BE49-F238E27FC236}">
                <a16:creationId xmlns:a16="http://schemas.microsoft.com/office/drawing/2014/main" xmlns="" id="{8777163A-7B53-46FE-8F0B-418C36AA77C0}"/>
              </a:ext>
            </a:extLst>
          </p:cNvPr>
          <p:cNvSpPr/>
          <p:nvPr/>
        </p:nvSpPr>
        <p:spPr bwMode="auto">
          <a:xfrm>
            <a:off x="8447252" y="1731867"/>
            <a:ext cx="2569791" cy="442361"/>
          </a:xfrm>
          <a:prstGeom prst="roundRect">
            <a:avLst/>
          </a:prstGeom>
          <a:solidFill>
            <a:srgbClr val="99CBF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b="0" dirty="0">
                <a:solidFill>
                  <a:srgbClr val="002060"/>
                </a:solidFill>
              </a:rPr>
              <a:t>Повышенная видимость</a:t>
            </a:r>
          </a:p>
        </p:txBody>
      </p:sp>
      <p:sp>
        <p:nvSpPr>
          <p:cNvPr id="23" name="Скругленный прямоугольник 11">
            <a:extLst>
              <a:ext uri="{FF2B5EF4-FFF2-40B4-BE49-F238E27FC236}">
                <a16:creationId xmlns:a16="http://schemas.microsoft.com/office/drawing/2014/main" xmlns="" id="{AA93B191-E498-4C2B-A5CA-62BF83BF9A1D}"/>
              </a:ext>
            </a:extLst>
          </p:cNvPr>
          <p:cNvSpPr/>
          <p:nvPr/>
        </p:nvSpPr>
        <p:spPr bwMode="auto">
          <a:xfrm>
            <a:off x="8447255" y="2241675"/>
            <a:ext cx="2569791" cy="442361"/>
          </a:xfrm>
          <a:prstGeom prst="roundRect">
            <a:avLst/>
          </a:prstGeom>
          <a:solidFill>
            <a:srgbClr val="99CBF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b="0" dirty="0">
                <a:solidFill>
                  <a:srgbClr val="002060"/>
                </a:solidFill>
              </a:rPr>
              <a:t>Защита от механических воздействий</a:t>
            </a:r>
          </a:p>
        </p:txBody>
      </p:sp>
      <p:sp>
        <p:nvSpPr>
          <p:cNvPr id="26" name="Скругленный прямоугольник 11">
            <a:extLst>
              <a:ext uri="{FF2B5EF4-FFF2-40B4-BE49-F238E27FC236}">
                <a16:creationId xmlns:a16="http://schemas.microsoft.com/office/drawing/2014/main" xmlns="" id="{73EAE445-923B-4CBB-A4B2-24E22E439B69}"/>
              </a:ext>
            </a:extLst>
          </p:cNvPr>
          <p:cNvSpPr/>
          <p:nvPr/>
        </p:nvSpPr>
        <p:spPr bwMode="auto">
          <a:xfrm>
            <a:off x="8447255" y="2756774"/>
            <a:ext cx="2569791" cy="442361"/>
          </a:xfrm>
          <a:prstGeom prst="roundRect">
            <a:avLst/>
          </a:prstGeom>
          <a:solidFill>
            <a:srgbClr val="99CBF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b="0" dirty="0">
                <a:solidFill>
                  <a:srgbClr val="002060"/>
                </a:solidFill>
              </a:rPr>
              <a:t>Защита от общих производственных загрязнений</a:t>
            </a:r>
          </a:p>
        </p:txBody>
      </p:sp>
      <p:sp>
        <p:nvSpPr>
          <p:cNvPr id="27" name="Скругленный прямоугольник 11">
            <a:extLst>
              <a:ext uri="{FF2B5EF4-FFF2-40B4-BE49-F238E27FC236}">
                <a16:creationId xmlns:a16="http://schemas.microsoft.com/office/drawing/2014/main" xmlns="" id="{AFE228CB-2CDC-411B-86AF-DD7C8D1DD0C6}"/>
              </a:ext>
            </a:extLst>
          </p:cNvPr>
          <p:cNvSpPr/>
          <p:nvPr/>
        </p:nvSpPr>
        <p:spPr bwMode="auto">
          <a:xfrm>
            <a:off x="8447254" y="3281955"/>
            <a:ext cx="2569791" cy="442361"/>
          </a:xfrm>
          <a:prstGeom prst="roundRect">
            <a:avLst/>
          </a:prstGeom>
          <a:solidFill>
            <a:srgbClr val="99CBF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b="0" dirty="0">
                <a:solidFill>
                  <a:srgbClr val="002060"/>
                </a:solidFill>
              </a:rPr>
              <a:t>Защита от химических факторов</a:t>
            </a:r>
          </a:p>
        </p:txBody>
      </p:sp>
      <p:sp>
        <p:nvSpPr>
          <p:cNvPr id="28" name="Скругленный прямоугольник 11">
            <a:extLst>
              <a:ext uri="{FF2B5EF4-FFF2-40B4-BE49-F238E27FC236}">
                <a16:creationId xmlns:a16="http://schemas.microsoft.com/office/drawing/2014/main" xmlns="" id="{AC43AA58-8CA5-4D65-B393-2A8E62C847C8}"/>
              </a:ext>
            </a:extLst>
          </p:cNvPr>
          <p:cNvSpPr/>
          <p:nvPr/>
        </p:nvSpPr>
        <p:spPr bwMode="auto">
          <a:xfrm>
            <a:off x="8447254" y="3805560"/>
            <a:ext cx="2569791" cy="442361"/>
          </a:xfrm>
          <a:prstGeom prst="roundRect">
            <a:avLst/>
          </a:prstGeom>
          <a:solidFill>
            <a:srgbClr val="99CBF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b="0" dirty="0">
                <a:solidFill>
                  <a:srgbClr val="002060"/>
                </a:solidFill>
              </a:rPr>
              <a:t>Защита от повышенных температур</a:t>
            </a:r>
          </a:p>
        </p:txBody>
      </p:sp>
      <p:sp>
        <p:nvSpPr>
          <p:cNvPr id="29" name="Скругленный прямоугольник 11">
            <a:extLst>
              <a:ext uri="{FF2B5EF4-FFF2-40B4-BE49-F238E27FC236}">
                <a16:creationId xmlns:a16="http://schemas.microsoft.com/office/drawing/2014/main" xmlns="" id="{22112229-2A36-4495-BDCA-8C85EB4BC6BE}"/>
              </a:ext>
            </a:extLst>
          </p:cNvPr>
          <p:cNvSpPr/>
          <p:nvPr/>
        </p:nvSpPr>
        <p:spPr bwMode="auto">
          <a:xfrm>
            <a:off x="8447253" y="4846851"/>
            <a:ext cx="2569791" cy="442361"/>
          </a:xfrm>
          <a:prstGeom prst="roundRect">
            <a:avLst/>
          </a:prstGeom>
          <a:solidFill>
            <a:srgbClr val="99CBF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b="0" dirty="0">
                <a:solidFill>
                  <a:srgbClr val="002060"/>
                </a:solidFill>
              </a:rPr>
              <a:t>Защита от воздействия статического электричества</a:t>
            </a:r>
          </a:p>
        </p:txBody>
      </p:sp>
      <p:sp>
        <p:nvSpPr>
          <p:cNvPr id="30" name="Скругленный прямоугольник 11">
            <a:extLst>
              <a:ext uri="{FF2B5EF4-FFF2-40B4-BE49-F238E27FC236}">
                <a16:creationId xmlns:a16="http://schemas.microsoft.com/office/drawing/2014/main" xmlns="" id="{F966E5D2-A9DB-4CAF-BE02-0E7A3A146AD4}"/>
              </a:ext>
            </a:extLst>
          </p:cNvPr>
          <p:cNvSpPr/>
          <p:nvPr/>
        </p:nvSpPr>
        <p:spPr bwMode="auto">
          <a:xfrm>
            <a:off x="8447252" y="5378697"/>
            <a:ext cx="2569791" cy="442361"/>
          </a:xfrm>
          <a:prstGeom prst="roundRect">
            <a:avLst/>
          </a:prstGeom>
          <a:solidFill>
            <a:srgbClr val="99CBF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b="0" dirty="0">
                <a:solidFill>
                  <a:srgbClr val="002060"/>
                </a:solidFill>
              </a:rPr>
              <a:t>Защита от воды </a:t>
            </a:r>
          </a:p>
        </p:txBody>
      </p:sp>
      <p:sp>
        <p:nvSpPr>
          <p:cNvPr id="18" name="Скругленный прямоугольник 11">
            <a:extLst>
              <a:ext uri="{FF2B5EF4-FFF2-40B4-BE49-F238E27FC236}">
                <a16:creationId xmlns:a16="http://schemas.microsoft.com/office/drawing/2014/main" xmlns="" id="{F966E5D2-A9DB-4CAF-BE02-0E7A3A146AD4}"/>
              </a:ext>
            </a:extLst>
          </p:cNvPr>
          <p:cNvSpPr/>
          <p:nvPr/>
        </p:nvSpPr>
        <p:spPr bwMode="auto">
          <a:xfrm>
            <a:off x="8196731" y="5939769"/>
            <a:ext cx="2569791" cy="442361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Мультизащита</a:t>
            </a:r>
          </a:p>
        </p:txBody>
      </p:sp>
      <p:sp>
        <p:nvSpPr>
          <p:cNvPr id="17" name="Скругленный прямоугольник 11">
            <a:extLst>
              <a:ext uri="{FF2B5EF4-FFF2-40B4-BE49-F238E27FC236}">
                <a16:creationId xmlns:a16="http://schemas.microsoft.com/office/drawing/2014/main" xmlns="" id="{AC43AA58-8CA5-4D65-B393-2A8E62C847C8}"/>
              </a:ext>
            </a:extLst>
          </p:cNvPr>
          <p:cNvSpPr/>
          <p:nvPr/>
        </p:nvSpPr>
        <p:spPr bwMode="auto">
          <a:xfrm>
            <a:off x="8447253" y="4311453"/>
            <a:ext cx="2569791" cy="442361"/>
          </a:xfrm>
          <a:prstGeom prst="roundRect">
            <a:avLst/>
          </a:prstGeom>
          <a:solidFill>
            <a:srgbClr val="99CBF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b="0" dirty="0">
                <a:solidFill>
                  <a:srgbClr val="002060"/>
                </a:solidFill>
              </a:rPr>
              <a:t>Защита от пониженных температур</a:t>
            </a:r>
          </a:p>
        </p:txBody>
      </p:sp>
    </p:spTree>
    <p:extLst>
      <p:ext uri="{BB962C8B-B14F-4D97-AF65-F5344CB8AC3E}">
        <p14:creationId xmlns:p14="http://schemas.microsoft.com/office/powerpoint/2010/main" val="419198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912594" y="2758078"/>
            <a:ext cx="10350500" cy="696323"/>
          </a:xfrm>
          <a:prstGeom prst="rect">
            <a:avLst/>
          </a:prstGeom>
        </p:spPr>
        <p:txBody>
          <a:bodyPr lIns="91428" tIns="45714" rIns="91428" bIns="4571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algn="ctr" defTabSz="682642">
              <a:lnSpc>
                <a:spcPts val="4441"/>
              </a:lnSpc>
            </a:pPr>
            <a:r>
              <a:rPr lang="ru-RU" sz="4400" dirty="0">
                <a:solidFill>
                  <a:srgbClr val="0070C0"/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492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C7B25-AD03-9747-987B-86DB26E33B08}"/>
              </a:ext>
            </a:extLst>
          </p:cNvPr>
          <p:cNvSpPr txBox="1">
            <a:spLocks/>
          </p:cNvSpPr>
          <p:nvPr/>
        </p:nvSpPr>
        <p:spPr>
          <a:xfrm>
            <a:off x="696227" y="700045"/>
            <a:ext cx="12011696" cy="1288348"/>
          </a:xfrm>
          <a:prstGeom prst="rect">
            <a:avLst/>
          </a:prstGeom>
        </p:spPr>
        <p:txBody>
          <a:bodyPr lIns="91428" tIns="45714" rIns="91428" bIns="4571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defTabSz="914283">
              <a:lnSpc>
                <a:spcPts val="39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Изменения 10 раздела</a:t>
            </a:r>
            <a:br>
              <a:rPr lang="ru-RU" altLang="ru-RU" sz="3200" dirty="0">
                <a:solidFill>
                  <a:srgbClr val="002060"/>
                </a:solidFill>
              </a:rPr>
            </a:br>
            <a:r>
              <a:rPr lang="ru-RU" altLang="ru-RU" sz="3200" dirty="0">
                <a:solidFill>
                  <a:srgbClr val="002060"/>
                </a:solidFill>
              </a:rPr>
              <a:t>«Охрана труда» ТК РФ</a:t>
            </a:r>
          </a:p>
          <a:p>
            <a:pPr defTabSz="914283">
              <a:defRPr/>
            </a:pPr>
            <a:endParaRPr lang="ru-RU" altLang="ru-RU" sz="1100" kern="0" dirty="0">
              <a:solidFill>
                <a:srgbClr val="C00000"/>
              </a:solidFill>
              <a:latin typeface="Arial"/>
            </a:endParaRPr>
          </a:p>
          <a:p>
            <a:pPr defTabSz="914283" eaLnBrk="1" hangingPunct="1">
              <a:defRPr/>
            </a:pPr>
            <a:endParaRPr lang="ru-RU" altLang="ru-RU" sz="28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227" y="1889034"/>
            <a:ext cx="3410140" cy="338542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+mn-lt"/>
                <a:cs typeface="+mn-cs"/>
              </a:rPr>
              <a:t>Вступили в силу с 1 марта 2022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89114F8-49FE-3942-9279-FEB01115E257}"/>
              </a:ext>
            </a:extLst>
          </p:cNvPr>
          <p:cNvCxnSpPr>
            <a:cxnSpLocks/>
          </p:cNvCxnSpPr>
          <p:nvPr/>
        </p:nvCxnSpPr>
        <p:spPr>
          <a:xfrm>
            <a:off x="7773557" y="-711437"/>
            <a:ext cx="16997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3048000" y="2530725"/>
            <a:ext cx="6096000" cy="657456"/>
            <a:chOff x="3111375" y="2719487"/>
            <a:chExt cx="6096000" cy="65745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362387" y="2719487"/>
              <a:ext cx="5581560" cy="657456"/>
            </a:xfrm>
            <a:prstGeom prst="roundRect">
              <a:avLst/>
            </a:prstGeom>
            <a:noFill/>
            <a:ln>
              <a:solidFill>
                <a:srgbClr val="47A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11375" y="2843544"/>
              <a:ext cx="6096000" cy="5078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</a:rPr>
                <a:t>ОСНОВНЫЕ ПРИНЦИПЫ БЕЗОПАСНОСТИ ТРУДА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100" b="0" dirty="0">
                  <a:solidFill>
                    <a:srgbClr val="002060"/>
                  </a:solidFill>
                </a:rPr>
                <a:t>(статья 209.1)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24362" y="3554113"/>
            <a:ext cx="6096000" cy="657456"/>
            <a:chOff x="-128258" y="3665347"/>
            <a:chExt cx="6096000" cy="65745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38297" y="3665347"/>
              <a:ext cx="3881717" cy="657456"/>
            </a:xfrm>
            <a:prstGeom prst="roundRect">
              <a:avLst/>
            </a:prstGeom>
            <a:noFill/>
            <a:ln w="19050">
              <a:solidFill>
                <a:srgbClr val="47A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28258" y="3700486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</a:rPr>
                <a:t>Предупреждение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0" dirty="0">
                  <a:solidFill>
                    <a:srgbClr val="002060"/>
                  </a:solidFill>
                </a:rPr>
                <a:t>и профилактика опасностей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832572" y="3523850"/>
            <a:ext cx="6096000" cy="657456"/>
            <a:chOff x="6569797" y="3620520"/>
            <a:chExt cx="6096000" cy="65745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550401" y="3620520"/>
              <a:ext cx="4231342" cy="657456"/>
            </a:xfrm>
            <a:prstGeom prst="roundRect">
              <a:avLst/>
            </a:prstGeom>
            <a:noFill/>
            <a:ln w="19050">
              <a:solidFill>
                <a:srgbClr val="47A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69797" y="3655662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</a:rPr>
                <a:t>Минимизация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0" dirty="0">
                  <a:solidFill>
                    <a:srgbClr val="002060"/>
                  </a:solidFill>
                </a:rPr>
                <a:t>повреждения здоровья работников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352796" y="4501954"/>
            <a:ext cx="5199524" cy="955860"/>
            <a:chOff x="3247088" y="4864722"/>
            <a:chExt cx="6096000" cy="95586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776009" y="4864722"/>
              <a:ext cx="5011269" cy="955860"/>
            </a:xfrm>
            <a:prstGeom prst="roundRect">
              <a:avLst/>
            </a:prstGeom>
            <a:noFill/>
            <a:ln>
              <a:solidFill>
                <a:srgbClr val="47A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7088" y="4929924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</a:rPr>
                <a:t>Приоритет мер по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</a:rPr>
                <a:t>улучшению условий труда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0" dirty="0">
                  <a:solidFill>
                    <a:srgbClr val="002060"/>
                  </a:solidFill>
                </a:rPr>
                <a:t>и снижению профессиональных рисков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888395" y="645284"/>
            <a:ext cx="3506256" cy="1885443"/>
            <a:chOff x="8533703" y="645281"/>
            <a:chExt cx="3878823" cy="2059475"/>
          </a:xfrm>
        </p:grpSpPr>
        <p:sp>
          <p:nvSpPr>
            <p:cNvPr id="36" name="Овал 35"/>
            <p:cNvSpPr/>
            <p:nvPr/>
          </p:nvSpPr>
          <p:spPr bwMode="auto">
            <a:xfrm rot="842205">
              <a:off x="9423199" y="645281"/>
              <a:ext cx="2119968" cy="2059475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83"/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842205">
              <a:off x="8533703" y="720580"/>
              <a:ext cx="3878823" cy="1886409"/>
            </a:xfrm>
            <a:prstGeom prst="star12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+mn-lt"/>
                  <a:cs typeface="+mn-cs"/>
                </a:rPr>
                <a:t>Основа риск-ориентированного подхода</a:t>
              </a:r>
            </a:p>
          </p:txBody>
        </p:sp>
      </p:grpSp>
      <p:cxnSp>
        <p:nvCxnSpPr>
          <p:cNvPr id="31" name="Соединительная линия уступом 30"/>
          <p:cNvCxnSpPr>
            <a:endCxn id="19" idx="1"/>
          </p:cNvCxnSpPr>
          <p:nvPr/>
        </p:nvCxnSpPr>
        <p:spPr>
          <a:xfrm>
            <a:off x="2857233" y="4211570"/>
            <a:ext cx="946703" cy="768314"/>
          </a:xfrm>
          <a:prstGeom prst="bentConnector3">
            <a:avLst>
              <a:gd name="adj1" fmla="val 20645"/>
            </a:avLst>
          </a:prstGeom>
          <a:ln w="19050">
            <a:solidFill>
              <a:srgbClr val="47A1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endCxn id="19" idx="3"/>
          </p:cNvCxnSpPr>
          <p:nvPr/>
        </p:nvCxnSpPr>
        <p:spPr>
          <a:xfrm rot="10800000" flipV="1">
            <a:off x="8078250" y="4181308"/>
            <a:ext cx="868531" cy="798577"/>
          </a:xfrm>
          <a:prstGeom prst="bentConnector3">
            <a:avLst>
              <a:gd name="adj1" fmla="val -576"/>
            </a:avLst>
          </a:prstGeom>
          <a:ln w="19050">
            <a:solidFill>
              <a:srgbClr val="47A1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1988393"/>
            <a:ext cx="12385344" cy="4354656"/>
          </a:xfrm>
          <a:prstGeom prst="rect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6966672" y="1117723"/>
            <a:ext cx="4354655" cy="6095996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>
              <a:solidFill>
                <a:srgbClr val="0070C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C7B25-AD03-9747-987B-86DB26E33B08}"/>
              </a:ext>
            </a:extLst>
          </p:cNvPr>
          <p:cNvSpPr txBox="1">
            <a:spLocks/>
          </p:cNvSpPr>
          <p:nvPr/>
        </p:nvSpPr>
        <p:spPr>
          <a:xfrm>
            <a:off x="696227" y="700045"/>
            <a:ext cx="12011696" cy="1288348"/>
          </a:xfrm>
          <a:prstGeom prst="rect">
            <a:avLst/>
          </a:prstGeom>
        </p:spPr>
        <p:txBody>
          <a:bodyPr lIns="91428" tIns="45714" rIns="91428" bIns="4571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defTabSz="914283">
              <a:lnSpc>
                <a:spcPts val="39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Изменения 10 раздела</a:t>
            </a:r>
          </a:p>
          <a:p>
            <a:pPr defTabSz="914283">
              <a:lnSpc>
                <a:spcPts val="39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«Охрана труда» ТК РФ</a:t>
            </a:r>
          </a:p>
          <a:p>
            <a:pPr defTabSz="914283">
              <a:defRPr/>
            </a:pPr>
            <a:endParaRPr lang="ru-RU" altLang="ru-RU" sz="1100" kern="0" dirty="0">
              <a:solidFill>
                <a:srgbClr val="C00000"/>
              </a:solidFill>
              <a:latin typeface="Arial"/>
            </a:endParaRPr>
          </a:p>
          <a:p>
            <a:pPr defTabSz="914283" eaLnBrk="1" hangingPunct="1">
              <a:defRPr/>
            </a:pPr>
            <a:endParaRPr lang="ru-RU" altLang="ru-RU" sz="28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761608" y="2762184"/>
            <a:ext cx="1205333" cy="347125"/>
          </a:xfrm>
          <a:custGeom>
            <a:avLst/>
            <a:gdLst>
              <a:gd name="connsiteX0" fmla="*/ 0 w 1561900"/>
              <a:gd name="connsiteY0" fmla="*/ 0 h 5685355"/>
              <a:gd name="connsiteX1" fmla="*/ 1561900 w 1561900"/>
              <a:gd name="connsiteY1" fmla="*/ 0 h 5685355"/>
              <a:gd name="connsiteX2" fmla="*/ 1561900 w 1561900"/>
              <a:gd name="connsiteY2" fmla="*/ 5685355 h 5685355"/>
              <a:gd name="connsiteX3" fmla="*/ 0 w 1561900"/>
              <a:gd name="connsiteY3" fmla="*/ 5685355 h 5685355"/>
              <a:gd name="connsiteX4" fmla="*/ 0 w 1561900"/>
              <a:gd name="connsiteY4" fmla="*/ 0 h 568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900" h="5685355">
                <a:moveTo>
                  <a:pt x="0" y="0"/>
                </a:moveTo>
                <a:lnTo>
                  <a:pt x="1561900" y="0"/>
                </a:lnTo>
                <a:lnTo>
                  <a:pt x="1561900" y="5685355"/>
                </a:lnTo>
                <a:lnTo>
                  <a:pt x="0" y="56853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52" tIns="60952" rIns="60952" bIns="60952" numCol="1" spcCol="1270" anchor="t" anchorCtr="0">
            <a:noAutofit/>
          </a:bodyPr>
          <a:lstStyle/>
          <a:p>
            <a:pPr defTabSz="711108">
              <a:lnSpc>
                <a:spcPct val="90000"/>
              </a:lnSpc>
              <a:spcAft>
                <a:spcPct val="35000"/>
              </a:spcAft>
            </a:pPr>
            <a:r>
              <a:rPr lang="ru-RU" b="1" kern="1200" dirty="0">
                <a:solidFill>
                  <a:srgbClr val="0070C0"/>
                </a:solidFill>
                <a:latin typeface="+mj-lt"/>
              </a:rPr>
              <a:t>Ст. 214</a:t>
            </a: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b="1" kern="1200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b="1" kern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610" y="4383584"/>
            <a:ext cx="957867" cy="3416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711108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rgbClr val="0070C0"/>
                </a:solidFill>
                <a:latin typeface="+mj-lt"/>
              </a:rPr>
              <a:t>Ст. 218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5981" y="5299420"/>
            <a:ext cx="957867" cy="3416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711108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rgbClr val="FF0000"/>
                </a:solidFill>
                <a:latin typeface="+mj-lt"/>
              </a:rPr>
              <a:t>Ст. 221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2437" y="3166422"/>
            <a:ext cx="5015220" cy="1209023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Выявлять </a:t>
            </a:r>
            <a:r>
              <a:rPr lang="ru-RU" sz="1100" dirty="0">
                <a:solidFill>
                  <a:srgbClr val="002060"/>
                </a:solidFill>
              </a:rPr>
              <a:t>опасности </a:t>
            </a:r>
            <a:r>
              <a:rPr lang="ru-RU" sz="1100" b="0" dirty="0">
                <a:solidFill>
                  <a:srgbClr val="002060"/>
                </a:solidFill>
              </a:rPr>
              <a:t>и </a:t>
            </a:r>
            <a:r>
              <a:rPr lang="ru-RU" sz="1100" dirty="0">
                <a:solidFill>
                  <a:srgbClr val="002060"/>
                </a:solidFill>
              </a:rPr>
              <a:t>профессиональные риски</a:t>
            </a:r>
            <a:r>
              <a:rPr lang="ru-RU" sz="1100" b="0" dirty="0">
                <a:solidFill>
                  <a:srgbClr val="002060"/>
                </a:solidFill>
              </a:rPr>
              <a:t>, регулярно анализировать их (</a:t>
            </a:r>
            <a:r>
              <a:rPr lang="ru-RU" sz="1100" dirty="0">
                <a:solidFill>
                  <a:srgbClr val="002060"/>
                </a:solidFill>
              </a:rPr>
              <a:t>мониторинг</a:t>
            </a:r>
            <a:r>
              <a:rPr lang="ru-RU" sz="1100" b="0" dirty="0">
                <a:solidFill>
                  <a:srgbClr val="002060"/>
                </a:solidFill>
              </a:rPr>
              <a:t>)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Новая обязанность: </a:t>
            </a:r>
            <a:r>
              <a:rPr lang="ru-RU" sz="1100" b="0" dirty="0">
                <a:solidFill>
                  <a:srgbClr val="002060"/>
                </a:solidFill>
              </a:rPr>
              <a:t>обучать персонал правилам применения СИЗ и не допускать к работе сотрудников, которые не прошли обучение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Информировать работников о существующих профессиональных рисков на рабочих местах и их уровнях</a:t>
            </a:r>
          </a:p>
          <a:p>
            <a:pPr marL="285713" indent="-285713" algn="just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endParaRPr lang="ru-RU" sz="1100" b="0" dirty="0"/>
          </a:p>
          <a:p>
            <a:pPr marL="285713" indent="-285713" algn="just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endParaRPr lang="ru-RU" sz="1100" b="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1610" y="4726673"/>
            <a:ext cx="4218747" cy="428544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Проводить системные мероприятия по управлению профессиональными рисками на рабочих местах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5979" y="5663881"/>
            <a:ext cx="3919982" cy="503175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Устанавливать нормы бесплатной выдачи СИЗ</a:t>
            </a:r>
            <a:br>
              <a:rPr lang="ru-RU" sz="1100" b="0" dirty="0">
                <a:solidFill>
                  <a:srgbClr val="002060"/>
                </a:solidFill>
              </a:rPr>
            </a:br>
            <a:r>
              <a:rPr lang="ru-RU" sz="1100" b="0" dirty="0" smtClean="0">
                <a:solidFill>
                  <a:srgbClr val="002060"/>
                </a:solidFill>
              </a:rPr>
              <a:t>необходимо на </a:t>
            </a:r>
            <a:r>
              <a:rPr lang="ru-RU" sz="1100" b="0" dirty="0">
                <a:solidFill>
                  <a:srgbClr val="002060"/>
                </a:solidFill>
              </a:rPr>
              <a:t>основании Единых типовых норм выдачи </a:t>
            </a:r>
            <a:r>
              <a:rPr lang="ru-RU" sz="1100" b="0" dirty="0" smtClean="0">
                <a:solidFill>
                  <a:srgbClr val="002060"/>
                </a:solidFill>
              </a:rPr>
              <a:t>СИЗ и </a:t>
            </a:r>
            <a:r>
              <a:rPr lang="ru-RU" sz="1100" b="0" dirty="0">
                <a:solidFill>
                  <a:srgbClr val="002060"/>
                </a:solidFill>
              </a:rPr>
              <a:t>смывающих средств (ЕТН)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6715612" y="2762183"/>
            <a:ext cx="1205333" cy="347125"/>
          </a:xfrm>
          <a:custGeom>
            <a:avLst/>
            <a:gdLst>
              <a:gd name="connsiteX0" fmla="*/ 0 w 1561900"/>
              <a:gd name="connsiteY0" fmla="*/ 0 h 5685355"/>
              <a:gd name="connsiteX1" fmla="*/ 1561900 w 1561900"/>
              <a:gd name="connsiteY1" fmla="*/ 0 h 5685355"/>
              <a:gd name="connsiteX2" fmla="*/ 1561900 w 1561900"/>
              <a:gd name="connsiteY2" fmla="*/ 5685355 h 5685355"/>
              <a:gd name="connsiteX3" fmla="*/ 0 w 1561900"/>
              <a:gd name="connsiteY3" fmla="*/ 5685355 h 5685355"/>
              <a:gd name="connsiteX4" fmla="*/ 0 w 1561900"/>
              <a:gd name="connsiteY4" fmla="*/ 0 h 568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900" h="5685355">
                <a:moveTo>
                  <a:pt x="0" y="0"/>
                </a:moveTo>
                <a:lnTo>
                  <a:pt x="1561900" y="0"/>
                </a:lnTo>
                <a:lnTo>
                  <a:pt x="1561900" y="5685355"/>
                </a:lnTo>
                <a:lnTo>
                  <a:pt x="0" y="56853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52" tIns="60952" rIns="60952" bIns="60952" numCol="1" spcCol="1270" anchor="t" anchorCtr="0">
            <a:noAutofit/>
          </a:bodyPr>
          <a:lstStyle/>
          <a:p>
            <a:pPr defTabSz="711108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bg1"/>
                </a:solidFill>
                <a:latin typeface="+mj-lt"/>
              </a:rPr>
              <a:t>Ст. 215</a:t>
            </a: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612" y="3166422"/>
            <a:ext cx="4684691" cy="1209023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chemeClr val="bg1"/>
                </a:solidFill>
              </a:rPr>
              <a:t>Использовать и правильно применять средства индивидуальной и коллективной защиты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Новая обязанность: </a:t>
            </a:r>
            <a:r>
              <a:rPr lang="ru-RU" sz="1100" b="0" dirty="0">
                <a:solidFill>
                  <a:schemeClr val="bg1"/>
                </a:solidFill>
              </a:rPr>
              <a:t>проходить обучение по использованию (применению) СИЗ и проверку знания требований охраны труда</a:t>
            </a:r>
          </a:p>
          <a:p>
            <a:pPr marL="285713" indent="-285713" algn="just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endParaRPr lang="ru-RU" sz="1100" b="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851" y="2256261"/>
            <a:ext cx="1974619" cy="400097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</a:rPr>
              <a:t>Работодатель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98725" y="2256261"/>
            <a:ext cx="1370672" cy="400097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</a:rPr>
              <a:t>Работник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386588" y="544238"/>
            <a:ext cx="543739" cy="514831"/>
            <a:chOff x="2738106" y="4061835"/>
            <a:chExt cx="692798" cy="655963"/>
          </a:xfrm>
        </p:grpSpPr>
        <p:sp>
          <p:nvSpPr>
            <p:cNvPr id="21" name="Овал 20"/>
            <p:cNvSpPr/>
            <p:nvPr/>
          </p:nvSpPr>
          <p:spPr bwMode="auto">
            <a:xfrm>
              <a:off x="2762381" y="4061835"/>
              <a:ext cx="655965" cy="65596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738106" y="4204515"/>
              <a:ext cx="692798" cy="3529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NEW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5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v/VUfwtEeA1YTrNphkDcHCjXydlILqu42Sm08Jav/slid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41267" r="51888" b="20866"/>
          <a:stretch/>
        </p:blipFill>
        <p:spPr bwMode="auto">
          <a:xfrm>
            <a:off x="7143259" y="3506881"/>
            <a:ext cx="2567968" cy="1558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C7B25-AD03-9747-987B-86DB26E33B08}"/>
              </a:ext>
            </a:extLst>
          </p:cNvPr>
          <p:cNvSpPr txBox="1">
            <a:spLocks/>
          </p:cNvSpPr>
          <p:nvPr/>
        </p:nvSpPr>
        <p:spPr>
          <a:xfrm>
            <a:off x="696227" y="700045"/>
            <a:ext cx="12011696" cy="1288348"/>
          </a:xfrm>
          <a:prstGeom prst="rect">
            <a:avLst/>
          </a:prstGeom>
        </p:spPr>
        <p:txBody>
          <a:bodyPr lIns="91428" tIns="45714" rIns="91428" bIns="4571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defTabSz="914283">
              <a:lnSpc>
                <a:spcPts val="39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Изменения 10 раздела</a:t>
            </a:r>
            <a:br>
              <a:rPr lang="ru-RU" altLang="ru-RU" sz="3200" dirty="0">
                <a:solidFill>
                  <a:srgbClr val="002060"/>
                </a:solidFill>
              </a:rPr>
            </a:br>
            <a:r>
              <a:rPr lang="ru-RU" altLang="ru-RU" sz="3200" dirty="0">
                <a:solidFill>
                  <a:srgbClr val="002060"/>
                </a:solidFill>
              </a:rPr>
              <a:t>«Охрана труда» ТК </a:t>
            </a:r>
            <a:r>
              <a:rPr lang="ru-RU" altLang="ru-RU" sz="3200" dirty="0" smtClean="0">
                <a:solidFill>
                  <a:srgbClr val="002060"/>
                </a:solidFill>
              </a:rPr>
              <a:t>РФ</a:t>
            </a:r>
            <a:endParaRPr lang="en-US" altLang="ru-RU" sz="3200" dirty="0" smtClean="0">
              <a:solidFill>
                <a:srgbClr val="002060"/>
              </a:solidFill>
            </a:endParaRPr>
          </a:p>
          <a:p>
            <a:pPr defTabSz="914283">
              <a:lnSpc>
                <a:spcPts val="3900"/>
              </a:lnSpc>
              <a:defRPr/>
            </a:pPr>
            <a:endParaRPr lang="ru-RU" altLang="ru-RU" sz="3200" dirty="0">
              <a:solidFill>
                <a:srgbClr val="002060"/>
              </a:solidFill>
            </a:endParaRPr>
          </a:p>
          <a:p>
            <a:pPr defTabSz="914283">
              <a:defRPr/>
            </a:pPr>
            <a:endParaRPr lang="ru-RU" altLang="ru-RU" sz="1100" kern="0" dirty="0">
              <a:solidFill>
                <a:srgbClr val="C00000"/>
              </a:solidFill>
              <a:latin typeface="Arial"/>
            </a:endParaRPr>
          </a:p>
          <a:p>
            <a:pPr defTabSz="914283" eaLnBrk="1" hangingPunct="1">
              <a:defRPr/>
            </a:pPr>
            <a:endParaRPr lang="ru-RU" altLang="ru-RU" sz="28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F1AF652-B0F4-4005-73DD-9B47985672CB}"/>
              </a:ext>
            </a:extLst>
          </p:cNvPr>
          <p:cNvSpPr/>
          <p:nvPr/>
        </p:nvSpPr>
        <p:spPr>
          <a:xfrm>
            <a:off x="1080720" y="2369734"/>
            <a:ext cx="4072307" cy="3964390"/>
          </a:xfrm>
          <a:prstGeom prst="ellipse">
            <a:avLst/>
          </a:prstGeom>
          <a:noFill/>
          <a:ln w="28575">
            <a:solidFill>
              <a:srgbClr val="1C7FCA"/>
            </a:solidFill>
          </a:ln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xmlns="" id="{2AD7D048-B500-7C5B-0FBA-09FEC70B046A}"/>
              </a:ext>
            </a:extLst>
          </p:cNvPr>
          <p:cNvSpPr txBox="1">
            <a:spLocks/>
          </p:cNvSpPr>
          <p:nvPr/>
        </p:nvSpPr>
        <p:spPr bwMode="auto">
          <a:xfrm>
            <a:off x="1866355" y="5169117"/>
            <a:ext cx="2501032" cy="62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ru-RU" sz="1400" b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Энергия искр и брызг расплавленного металла и металлической окалины</a:t>
            </a: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0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2000" kern="0" dirty="0">
                <a:solidFill>
                  <a:srgbClr val="002060"/>
                </a:solidFill>
                <a:latin typeface="Arial"/>
              </a:rPr>
            </a:br>
            <a:endParaRPr lang="ru-RU" altLang="ru-RU" sz="200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3" name="Заголовок 3">
            <a:extLst>
              <a:ext uri="{FF2B5EF4-FFF2-40B4-BE49-F238E27FC236}">
                <a16:creationId xmlns:a16="http://schemas.microsoft.com/office/drawing/2014/main" xmlns="" id="{C18B79B3-0C61-4B1C-AACF-8DE16D6A0D52}"/>
              </a:ext>
            </a:extLst>
          </p:cNvPr>
          <p:cNvSpPr txBox="1">
            <a:spLocks/>
          </p:cNvSpPr>
          <p:nvPr/>
        </p:nvSpPr>
        <p:spPr bwMode="auto">
          <a:xfrm>
            <a:off x="7143260" y="4904689"/>
            <a:ext cx="2624441" cy="13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400" kern="0" dirty="0">
              <a:solidFill>
                <a:srgbClr val="C00000"/>
              </a:solidFill>
              <a:latin typeface="Arial"/>
            </a:endParaRPr>
          </a:p>
          <a:p>
            <a:pPr lvl="0" algn="ctr" eaLnBrk="1" hangingPunct="1">
              <a:defRPr/>
            </a:pPr>
            <a:r>
              <a:rPr lang="ru-RU" altLang="ru-RU" sz="1200" kern="0" dirty="0">
                <a:solidFill>
                  <a:srgbClr val="C00000"/>
                </a:solidFill>
                <a:latin typeface="Arial"/>
              </a:rPr>
              <a:t>Вероятность</a:t>
            </a:r>
            <a:r>
              <a:rPr lang="ru-RU" altLang="ru-RU" sz="1200" b="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altLang="ru-RU" sz="1200" b="0" dirty="0">
                <a:solidFill>
                  <a:srgbClr val="002060"/>
                </a:solidFill>
              </a:rPr>
              <a:t>ожога кожных покровов и слизистых работника </a:t>
            </a:r>
            <a:endParaRPr lang="ru-RU" altLang="ru-RU" sz="1200" b="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algn="ctr" defTabSz="914283" eaLnBrk="1" hangingPunct="1">
              <a:defRPr/>
            </a:pPr>
            <a:r>
              <a:rPr lang="ru-RU" altLang="ru-RU" sz="1200" kern="0" dirty="0">
                <a:solidFill>
                  <a:srgbClr val="C00000"/>
                </a:solidFill>
                <a:latin typeface="Arial"/>
              </a:rPr>
              <a:t>х</a:t>
            </a:r>
            <a:r>
              <a:rPr lang="ru-RU" altLang="ru-RU" sz="1200" b="0" kern="0" dirty="0">
                <a:solidFill>
                  <a:srgbClr val="C00000"/>
                </a:solidFill>
                <a:latin typeface="Arial"/>
              </a:rPr>
              <a:t> </a:t>
            </a:r>
          </a:p>
          <a:p>
            <a:pPr lvl="0" algn="ctr" eaLnBrk="1" hangingPunct="1">
              <a:defRPr/>
            </a:pPr>
            <a:r>
              <a:rPr lang="ru-RU" altLang="ru-RU" sz="1200" kern="0" dirty="0">
                <a:solidFill>
                  <a:srgbClr val="C00000"/>
                </a:solidFill>
                <a:latin typeface="Arial"/>
              </a:rPr>
              <a:t>Тяжесть</a:t>
            </a:r>
            <a:r>
              <a:rPr lang="ru-RU" altLang="ru-RU" sz="1200" b="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altLang="ru-RU" sz="1200" b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последствий от ожога кожных покровов и слизистых работника </a:t>
            </a:r>
          </a:p>
        </p:txBody>
      </p:sp>
      <p:sp>
        <p:nvSpPr>
          <p:cNvPr id="15" name="Стрелка вправо 15">
            <a:extLst>
              <a:ext uri="{FF2B5EF4-FFF2-40B4-BE49-F238E27FC236}">
                <a16:creationId xmlns:a16="http://schemas.microsoft.com/office/drawing/2014/main" xmlns="" id="{2A445F6E-F4A0-4B16-DE11-89152D4F8D8E}"/>
              </a:ext>
            </a:extLst>
          </p:cNvPr>
          <p:cNvSpPr/>
          <p:nvPr/>
        </p:nvSpPr>
        <p:spPr bwMode="auto">
          <a:xfrm>
            <a:off x="5512827" y="4101298"/>
            <a:ext cx="578785" cy="413338"/>
          </a:xfrm>
          <a:prstGeom prst="rightArrow">
            <a:avLst>
              <a:gd name="adj1" fmla="val 50000"/>
              <a:gd name="adj2" fmla="val 44739"/>
            </a:avLst>
          </a:prstGeom>
          <a:solidFill>
            <a:srgbClr val="47A1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83"/>
            <a:endParaRPr lang="ru-RU">
              <a:solidFill>
                <a:srgbClr val="0070C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17B4C18-7D48-8BF9-5D5F-166DC68ACE21}"/>
              </a:ext>
            </a:extLst>
          </p:cNvPr>
          <p:cNvSpPr/>
          <p:nvPr/>
        </p:nvSpPr>
        <p:spPr>
          <a:xfrm>
            <a:off x="6338889" y="2369736"/>
            <a:ext cx="4176713" cy="39643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D88352-E133-5447-E511-94DC58CE31A5}"/>
              </a:ext>
            </a:extLst>
          </p:cNvPr>
          <p:cNvSpPr txBox="1"/>
          <p:nvPr/>
        </p:nvSpPr>
        <p:spPr>
          <a:xfrm>
            <a:off x="7138867" y="2874423"/>
            <a:ext cx="257236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Профессиональный риск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8069" y="2950622"/>
            <a:ext cx="1422353" cy="3693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Опасность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495290" y="2646735"/>
            <a:ext cx="543739" cy="514831"/>
            <a:chOff x="2738106" y="4061835"/>
            <a:chExt cx="692798" cy="655963"/>
          </a:xfrm>
        </p:grpSpPr>
        <p:sp>
          <p:nvSpPr>
            <p:cNvPr id="29" name="Овал 28"/>
            <p:cNvSpPr/>
            <p:nvPr/>
          </p:nvSpPr>
          <p:spPr bwMode="auto">
            <a:xfrm>
              <a:off x="2762380" y="4061835"/>
              <a:ext cx="655963" cy="65596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738106" y="4204515"/>
              <a:ext cx="692798" cy="3529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NEW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 descr="https://img01.kupiprodai.ru/032021/161545358876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50" r="99625">
                        <a14:foregroundMark x1="23875" y1="95469" x2="23875" y2="95469"/>
                        <a14:foregroundMark x1="71125" y1="94063" x2="71125" y2="94063"/>
                        <a14:foregroundMark x1="86750" y1="90156" x2="86750" y2="90156"/>
                        <a14:foregroundMark x1="93750" y1="97188" x2="93750" y2="97188"/>
                        <a14:foregroundMark x1="90125" y1="98594" x2="90125" y2="98594"/>
                        <a14:foregroundMark x1="91375" y1="96875" x2="91375" y2="9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 bwMode="auto">
          <a:xfrm>
            <a:off x="1866355" y="3434474"/>
            <a:ext cx="2331716" cy="17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6227" y="1889034"/>
            <a:ext cx="3050426" cy="338542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+mn-lt"/>
                <a:cs typeface="+mn-cs"/>
              </a:rPr>
              <a:t>Основные понятия  (ст. 209)</a:t>
            </a:r>
          </a:p>
        </p:txBody>
      </p:sp>
    </p:spTree>
    <p:extLst>
      <p:ext uri="{BB962C8B-B14F-4D97-AF65-F5344CB8AC3E}">
        <p14:creationId xmlns:p14="http://schemas.microsoft.com/office/powerpoint/2010/main" val="15488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1988393"/>
            <a:ext cx="12385344" cy="4354656"/>
          </a:xfrm>
          <a:prstGeom prst="rect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6966672" y="1117723"/>
            <a:ext cx="4354655" cy="6095996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>
              <a:solidFill>
                <a:srgbClr val="0070C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C7B25-AD03-9747-987B-86DB26E33B08}"/>
              </a:ext>
            </a:extLst>
          </p:cNvPr>
          <p:cNvSpPr txBox="1">
            <a:spLocks/>
          </p:cNvSpPr>
          <p:nvPr/>
        </p:nvSpPr>
        <p:spPr>
          <a:xfrm>
            <a:off x="696227" y="700045"/>
            <a:ext cx="12011696" cy="1288348"/>
          </a:xfrm>
          <a:prstGeom prst="rect">
            <a:avLst/>
          </a:prstGeom>
        </p:spPr>
        <p:txBody>
          <a:bodyPr lIns="91428" tIns="45714" rIns="91428" bIns="4571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defTabSz="914283">
              <a:lnSpc>
                <a:spcPts val="39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Изменения 10 раздела</a:t>
            </a:r>
          </a:p>
          <a:p>
            <a:pPr defTabSz="914283">
              <a:lnSpc>
                <a:spcPts val="39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«Охрана труда» ТК РФ</a:t>
            </a:r>
          </a:p>
          <a:p>
            <a:pPr defTabSz="914283">
              <a:defRPr/>
            </a:pPr>
            <a:endParaRPr lang="ru-RU" altLang="ru-RU" sz="1100" kern="0" dirty="0">
              <a:solidFill>
                <a:srgbClr val="C00000"/>
              </a:solidFill>
              <a:latin typeface="Arial"/>
            </a:endParaRPr>
          </a:p>
          <a:p>
            <a:pPr defTabSz="914283" eaLnBrk="1" hangingPunct="1">
              <a:defRPr/>
            </a:pPr>
            <a:endParaRPr lang="ru-RU" altLang="ru-RU" sz="28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761608" y="2762184"/>
            <a:ext cx="1205333" cy="347125"/>
          </a:xfrm>
          <a:custGeom>
            <a:avLst/>
            <a:gdLst>
              <a:gd name="connsiteX0" fmla="*/ 0 w 1561900"/>
              <a:gd name="connsiteY0" fmla="*/ 0 h 5685355"/>
              <a:gd name="connsiteX1" fmla="*/ 1561900 w 1561900"/>
              <a:gd name="connsiteY1" fmla="*/ 0 h 5685355"/>
              <a:gd name="connsiteX2" fmla="*/ 1561900 w 1561900"/>
              <a:gd name="connsiteY2" fmla="*/ 5685355 h 5685355"/>
              <a:gd name="connsiteX3" fmla="*/ 0 w 1561900"/>
              <a:gd name="connsiteY3" fmla="*/ 5685355 h 5685355"/>
              <a:gd name="connsiteX4" fmla="*/ 0 w 1561900"/>
              <a:gd name="connsiteY4" fmla="*/ 0 h 568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900" h="5685355">
                <a:moveTo>
                  <a:pt x="0" y="0"/>
                </a:moveTo>
                <a:lnTo>
                  <a:pt x="1561900" y="0"/>
                </a:lnTo>
                <a:lnTo>
                  <a:pt x="1561900" y="5685355"/>
                </a:lnTo>
                <a:lnTo>
                  <a:pt x="0" y="56853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52" tIns="60952" rIns="60952" bIns="60952" numCol="1" spcCol="1270" anchor="t" anchorCtr="0">
            <a:noAutofit/>
          </a:bodyPr>
          <a:lstStyle/>
          <a:p>
            <a:pPr defTabSz="711108">
              <a:lnSpc>
                <a:spcPct val="90000"/>
              </a:lnSpc>
              <a:spcAft>
                <a:spcPct val="35000"/>
              </a:spcAft>
            </a:pPr>
            <a:r>
              <a:rPr lang="ru-RU" b="1" kern="1200" dirty="0">
                <a:solidFill>
                  <a:srgbClr val="0070C0"/>
                </a:solidFill>
                <a:latin typeface="+mj-lt"/>
              </a:rPr>
              <a:t>Ст. 214</a:t>
            </a: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b="1" kern="1200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b="1" kern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610" y="4383584"/>
            <a:ext cx="957867" cy="3416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711108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rgbClr val="0070C0"/>
                </a:solidFill>
                <a:latin typeface="+mj-lt"/>
              </a:rPr>
              <a:t>Ст. 218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5981" y="5299420"/>
            <a:ext cx="957867" cy="3416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711108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rgbClr val="FF0000"/>
                </a:solidFill>
                <a:latin typeface="+mj-lt"/>
              </a:rPr>
              <a:t>Ст. 221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2437" y="3166422"/>
            <a:ext cx="5015220" cy="1209023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Выявлять </a:t>
            </a:r>
            <a:r>
              <a:rPr lang="ru-RU" sz="1100" dirty="0">
                <a:solidFill>
                  <a:srgbClr val="002060"/>
                </a:solidFill>
              </a:rPr>
              <a:t>опасности </a:t>
            </a:r>
            <a:r>
              <a:rPr lang="ru-RU" sz="1100" b="0" dirty="0">
                <a:solidFill>
                  <a:srgbClr val="002060"/>
                </a:solidFill>
              </a:rPr>
              <a:t>и </a:t>
            </a:r>
            <a:r>
              <a:rPr lang="ru-RU" sz="1100" dirty="0">
                <a:solidFill>
                  <a:srgbClr val="002060"/>
                </a:solidFill>
              </a:rPr>
              <a:t>профессиональные риски</a:t>
            </a:r>
            <a:r>
              <a:rPr lang="ru-RU" sz="1100" b="0" dirty="0">
                <a:solidFill>
                  <a:srgbClr val="002060"/>
                </a:solidFill>
              </a:rPr>
              <a:t>, регулярно анализировать их (</a:t>
            </a:r>
            <a:r>
              <a:rPr lang="ru-RU" sz="1100" dirty="0">
                <a:solidFill>
                  <a:srgbClr val="002060"/>
                </a:solidFill>
              </a:rPr>
              <a:t>мониторинг</a:t>
            </a:r>
            <a:r>
              <a:rPr lang="ru-RU" sz="1100" b="0" dirty="0">
                <a:solidFill>
                  <a:srgbClr val="002060"/>
                </a:solidFill>
              </a:rPr>
              <a:t>)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Новая обязанность: </a:t>
            </a:r>
            <a:r>
              <a:rPr lang="ru-RU" sz="1100" b="0" dirty="0">
                <a:solidFill>
                  <a:srgbClr val="002060"/>
                </a:solidFill>
              </a:rPr>
              <a:t>обучать персонал правилам применения СИЗ и не допускать к работе сотрудников, которые не прошли обучение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Информировать работников о существующих профессиональных рисков на рабочих местах и их уровнях</a:t>
            </a:r>
          </a:p>
          <a:p>
            <a:pPr marL="285713" indent="-285713" algn="just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endParaRPr lang="ru-RU" sz="1100" b="0" dirty="0"/>
          </a:p>
          <a:p>
            <a:pPr marL="285713" indent="-285713" algn="just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endParaRPr lang="ru-RU" sz="1100" b="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1610" y="4726673"/>
            <a:ext cx="4218747" cy="428544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Проводить системные мероприятия по управлению профессиональными рисками на рабочих местах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5979" y="5663881"/>
            <a:ext cx="3919982" cy="503175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Устанавливать нормы бесплатной выдачи СИЗ</a:t>
            </a:r>
            <a:br>
              <a:rPr lang="ru-RU" sz="1100" b="0" dirty="0">
                <a:solidFill>
                  <a:srgbClr val="002060"/>
                </a:solidFill>
              </a:rPr>
            </a:br>
            <a:r>
              <a:rPr lang="ru-RU" sz="1100" b="0" dirty="0" smtClean="0">
                <a:solidFill>
                  <a:srgbClr val="002060"/>
                </a:solidFill>
              </a:rPr>
              <a:t>необходимо на </a:t>
            </a:r>
            <a:r>
              <a:rPr lang="ru-RU" sz="1100" b="0" dirty="0">
                <a:solidFill>
                  <a:srgbClr val="002060"/>
                </a:solidFill>
              </a:rPr>
              <a:t>основании Единых типовых норм выдачи </a:t>
            </a:r>
            <a:r>
              <a:rPr lang="ru-RU" sz="1100" b="0" dirty="0" smtClean="0">
                <a:solidFill>
                  <a:srgbClr val="002060"/>
                </a:solidFill>
              </a:rPr>
              <a:t>СИЗ и </a:t>
            </a:r>
            <a:r>
              <a:rPr lang="ru-RU" sz="1100" b="0" dirty="0">
                <a:solidFill>
                  <a:srgbClr val="002060"/>
                </a:solidFill>
              </a:rPr>
              <a:t>смывающих средств (ЕТН)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6715612" y="2762183"/>
            <a:ext cx="1205333" cy="347125"/>
          </a:xfrm>
          <a:custGeom>
            <a:avLst/>
            <a:gdLst>
              <a:gd name="connsiteX0" fmla="*/ 0 w 1561900"/>
              <a:gd name="connsiteY0" fmla="*/ 0 h 5685355"/>
              <a:gd name="connsiteX1" fmla="*/ 1561900 w 1561900"/>
              <a:gd name="connsiteY1" fmla="*/ 0 h 5685355"/>
              <a:gd name="connsiteX2" fmla="*/ 1561900 w 1561900"/>
              <a:gd name="connsiteY2" fmla="*/ 5685355 h 5685355"/>
              <a:gd name="connsiteX3" fmla="*/ 0 w 1561900"/>
              <a:gd name="connsiteY3" fmla="*/ 5685355 h 5685355"/>
              <a:gd name="connsiteX4" fmla="*/ 0 w 1561900"/>
              <a:gd name="connsiteY4" fmla="*/ 0 h 568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900" h="5685355">
                <a:moveTo>
                  <a:pt x="0" y="0"/>
                </a:moveTo>
                <a:lnTo>
                  <a:pt x="1561900" y="0"/>
                </a:lnTo>
                <a:lnTo>
                  <a:pt x="1561900" y="5685355"/>
                </a:lnTo>
                <a:lnTo>
                  <a:pt x="0" y="56853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52" tIns="60952" rIns="60952" bIns="60952" numCol="1" spcCol="1270" anchor="t" anchorCtr="0">
            <a:noAutofit/>
          </a:bodyPr>
          <a:lstStyle/>
          <a:p>
            <a:pPr defTabSz="711108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bg1"/>
                </a:solidFill>
                <a:latin typeface="+mj-lt"/>
              </a:rPr>
              <a:t>Ст. 215</a:t>
            </a: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defTabSz="711108">
              <a:lnSpc>
                <a:spcPct val="90000"/>
              </a:lnSpc>
              <a:spcAft>
                <a:spcPct val="35000"/>
              </a:spcAft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612" y="3166422"/>
            <a:ext cx="4684691" cy="1209023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chemeClr val="bg1"/>
                </a:solidFill>
              </a:rPr>
              <a:t>Использовать и правильно применять средства индивидуальной и коллективной защиты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Новая обязанность: </a:t>
            </a:r>
            <a:r>
              <a:rPr lang="ru-RU" sz="1100" b="0" dirty="0">
                <a:solidFill>
                  <a:schemeClr val="bg1"/>
                </a:solidFill>
              </a:rPr>
              <a:t>проходить обучение по использованию (применению) СИЗ и проверку знания требований охраны труда</a:t>
            </a:r>
          </a:p>
          <a:p>
            <a:pPr marL="285713" indent="-285713" algn="just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endParaRPr lang="ru-RU" sz="1100" b="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851" y="2256261"/>
            <a:ext cx="1974619" cy="400097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</a:rPr>
              <a:t>Работодатель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98725" y="2256261"/>
            <a:ext cx="1370672" cy="400097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</a:rPr>
              <a:t>Работник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386588" y="544238"/>
            <a:ext cx="543739" cy="514831"/>
            <a:chOff x="2738106" y="4061835"/>
            <a:chExt cx="692798" cy="655963"/>
          </a:xfrm>
        </p:grpSpPr>
        <p:sp>
          <p:nvSpPr>
            <p:cNvPr id="21" name="Овал 20"/>
            <p:cNvSpPr/>
            <p:nvPr/>
          </p:nvSpPr>
          <p:spPr bwMode="auto">
            <a:xfrm>
              <a:off x="2762381" y="4061835"/>
              <a:ext cx="655965" cy="65596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738106" y="4204515"/>
              <a:ext cx="692798" cy="3529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NEW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3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806842" y="2152974"/>
            <a:ext cx="3856753" cy="1470357"/>
          </a:xfrm>
          <a:prstGeom prst="roundRect">
            <a:avLst>
              <a:gd name="adj" fmla="val 8163"/>
            </a:avLst>
          </a:prstGeom>
          <a:solidFill>
            <a:schemeClr val="tx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C7B25-AD03-9747-987B-86DB26E33B08}"/>
              </a:ext>
            </a:extLst>
          </p:cNvPr>
          <p:cNvSpPr txBox="1">
            <a:spLocks/>
          </p:cNvSpPr>
          <p:nvPr/>
        </p:nvSpPr>
        <p:spPr>
          <a:xfrm>
            <a:off x="696227" y="700045"/>
            <a:ext cx="12011696" cy="1288348"/>
          </a:xfrm>
          <a:prstGeom prst="rect">
            <a:avLst/>
          </a:prstGeom>
        </p:spPr>
        <p:txBody>
          <a:bodyPr lIns="91428" tIns="45714" rIns="91428" bIns="4571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defTabSz="914283">
              <a:lnSpc>
                <a:spcPts val="33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Переход от типовых отраслевых норм</a:t>
            </a:r>
            <a:br>
              <a:rPr lang="ru-RU" altLang="ru-RU" sz="3200" dirty="0">
                <a:solidFill>
                  <a:srgbClr val="002060"/>
                </a:solidFill>
              </a:rPr>
            </a:br>
            <a:r>
              <a:rPr lang="ru-RU" altLang="ru-RU" sz="3200" dirty="0">
                <a:solidFill>
                  <a:srgbClr val="002060"/>
                </a:solidFill>
              </a:rPr>
              <a:t>к единым типовым нормам</a:t>
            </a:r>
          </a:p>
          <a:p>
            <a:pPr defTabSz="914283">
              <a:defRPr/>
            </a:pPr>
            <a:endParaRPr lang="ru-RU" altLang="ru-RU" sz="1100" kern="0" dirty="0">
              <a:solidFill>
                <a:srgbClr val="C00000"/>
              </a:solidFill>
              <a:latin typeface="Arial"/>
            </a:endParaRPr>
          </a:p>
          <a:p>
            <a:pPr defTabSz="914283" eaLnBrk="1" hangingPunct="1">
              <a:defRPr/>
            </a:pPr>
            <a:endParaRPr lang="ru-RU" altLang="ru-RU" sz="28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4913" y="2286727"/>
            <a:ext cx="3909094" cy="121519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285713" indent="-285713" defTabSz="168888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Межотраслевые правила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000" b="0" dirty="0">
                <a:solidFill>
                  <a:srgbClr val="002060"/>
                </a:solidFill>
              </a:rPr>
              <a:t>(Приказ №290н)</a:t>
            </a:r>
          </a:p>
          <a:p>
            <a:pPr defTabSz="1688884">
              <a:lnSpc>
                <a:spcPts val="400"/>
              </a:lnSpc>
              <a:spcAft>
                <a:spcPct val="35000"/>
              </a:spcAft>
            </a:pPr>
            <a:endParaRPr lang="ru-RU" dirty="0">
              <a:solidFill>
                <a:srgbClr val="002060"/>
              </a:solidFill>
            </a:endParaRPr>
          </a:p>
          <a:p>
            <a:pPr marL="285713" indent="-285713" defTabSz="168888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Типовые отраслевые нормы </a:t>
            </a:r>
            <a:r>
              <a:rPr lang="ru-RU" sz="1000" b="0" dirty="0">
                <a:solidFill>
                  <a:srgbClr val="002060"/>
                </a:solidFill>
              </a:rPr>
              <a:t>(64 документа)</a:t>
            </a:r>
          </a:p>
          <a:p>
            <a:pPr defTabSz="1688884">
              <a:lnSpc>
                <a:spcPts val="400"/>
              </a:lnSpc>
              <a:spcAft>
                <a:spcPct val="35000"/>
              </a:spcAft>
            </a:pPr>
            <a:endParaRPr lang="ru-RU" dirty="0">
              <a:solidFill>
                <a:srgbClr val="002060"/>
              </a:solidFill>
            </a:endParaRPr>
          </a:p>
          <a:p>
            <a:pPr marL="285713" indent="-285713" defTabSz="168888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Нормы выдачи ДСИЗ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000" b="0" dirty="0">
                <a:solidFill>
                  <a:srgbClr val="002060"/>
                </a:solidFill>
              </a:rPr>
              <a:t>(Приказ №1122н)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607974" y="2152970"/>
            <a:ext cx="3860817" cy="1616263"/>
            <a:chOff x="7287162" y="2429641"/>
            <a:chExt cx="3860817" cy="181922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287162" y="2429641"/>
              <a:ext cx="3856753" cy="1654995"/>
            </a:xfrm>
            <a:prstGeom prst="roundRect">
              <a:avLst>
                <a:gd name="adj" fmla="val 8163"/>
              </a:avLst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404323" y="2700921"/>
              <a:ext cx="3743656" cy="1547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13" indent="-285713" defTabSz="1688884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200" dirty="0">
                  <a:solidFill>
                    <a:srgbClr val="002060"/>
                  </a:solidFill>
                </a:rPr>
                <a:t>Правила обеспечения работников СИЗ</a:t>
              </a:r>
              <a:br>
                <a:rPr lang="ru-RU" sz="1200" dirty="0">
                  <a:solidFill>
                    <a:srgbClr val="002060"/>
                  </a:solidFill>
                </a:rPr>
              </a:br>
              <a:r>
                <a:rPr lang="ru-RU" sz="1200" dirty="0">
                  <a:solidFill>
                    <a:srgbClr val="002060"/>
                  </a:solidFill>
                </a:rPr>
                <a:t>и смывающими средствами </a:t>
              </a:r>
              <a:r>
                <a:rPr lang="ru-RU" sz="1000" b="0" dirty="0">
                  <a:solidFill>
                    <a:srgbClr val="002060"/>
                  </a:solidFill>
                </a:rPr>
                <a:t>(Приказ №766н)</a:t>
              </a:r>
            </a:p>
            <a:p>
              <a:pPr marL="285713" indent="-285713" defTabSz="1688884">
                <a:lnSpc>
                  <a:spcPts val="1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endParaRPr lang="ru-RU" dirty="0">
                <a:solidFill>
                  <a:srgbClr val="002060"/>
                </a:solidFill>
              </a:endParaRPr>
            </a:p>
            <a:p>
              <a:pPr marL="285713" indent="-285713" defTabSz="1688884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200" dirty="0">
                  <a:solidFill>
                    <a:srgbClr val="002060"/>
                  </a:solidFill>
                </a:rPr>
                <a:t>Единые типовые нормы выдачи СИЗ </a:t>
              </a:r>
              <a:r>
                <a:rPr lang="ru-RU" sz="1000" b="0" dirty="0">
                  <a:solidFill>
                    <a:srgbClr val="002060"/>
                  </a:solidFill>
                </a:rPr>
                <a:t>(</a:t>
              </a:r>
              <a:r>
                <a:rPr lang="ru-RU" sz="1000" b="0" dirty="0" smtClean="0">
                  <a:solidFill>
                    <a:srgbClr val="002060"/>
                  </a:solidFill>
                </a:rPr>
                <a:t>Приказ Минтруда </a:t>
              </a:r>
              <a:r>
                <a:rPr lang="ru-RU" sz="1000" b="0" dirty="0">
                  <a:solidFill>
                    <a:srgbClr val="002060"/>
                  </a:solidFill>
                </a:rPr>
                <a:t>№767н)</a:t>
              </a:r>
            </a:p>
            <a:p>
              <a:pPr defTabSz="1688884">
                <a:lnSpc>
                  <a:spcPts val="800"/>
                </a:lnSpc>
                <a:spcAft>
                  <a:spcPct val="35000"/>
                </a:spcAft>
              </a:pPr>
              <a:endParaRPr lang="ru-RU" dirty="0">
                <a:solidFill>
                  <a:srgbClr val="002060"/>
                </a:solidFill>
              </a:endParaRPr>
            </a:p>
            <a:p>
              <a:pPr defTabSz="1688884">
                <a:lnSpc>
                  <a:spcPts val="800"/>
                </a:lnSpc>
                <a:spcAft>
                  <a:spcPct val="35000"/>
                </a:spcAft>
              </a:pPr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 bwMode="auto">
          <a:xfrm>
            <a:off x="4852274" y="2628542"/>
            <a:ext cx="578785" cy="413338"/>
          </a:xfrm>
          <a:prstGeom prst="rightArrow">
            <a:avLst>
              <a:gd name="adj1" fmla="val 50000"/>
              <a:gd name="adj2" fmla="val 44739"/>
            </a:avLst>
          </a:prstGeom>
          <a:solidFill>
            <a:srgbClr val="47A1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83"/>
            <a:endParaRPr lang="ru-RU">
              <a:solidFill>
                <a:srgbClr val="0070C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94167" y="4114496"/>
            <a:ext cx="11304402" cy="1796982"/>
            <a:chOff x="755526" y="4269159"/>
            <a:chExt cx="11304402" cy="1796982"/>
          </a:xfrm>
        </p:grpSpPr>
        <p:sp>
          <p:nvSpPr>
            <p:cNvPr id="29" name="Прямоугольник 28"/>
            <p:cNvSpPr/>
            <p:nvPr/>
          </p:nvSpPr>
          <p:spPr bwMode="auto">
            <a:xfrm>
              <a:off x="797548" y="4897767"/>
              <a:ext cx="7003918" cy="389177"/>
            </a:xfrm>
            <a:prstGeom prst="rect">
              <a:avLst/>
            </a:prstGeom>
            <a:solidFill>
              <a:srgbClr val="0070C0">
                <a:alpha val="9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defTabSz="914283"/>
              <a:endParaRPr lang="ru-RU"/>
            </a:p>
          </p:txBody>
        </p:sp>
        <p:cxnSp>
          <p:nvCxnSpPr>
            <p:cNvPr id="30" name="Прямая со стрелкой 29"/>
            <p:cNvCxnSpPr/>
            <p:nvPr/>
          </p:nvCxnSpPr>
          <p:spPr bwMode="auto">
            <a:xfrm>
              <a:off x="797548" y="4899023"/>
              <a:ext cx="11255065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18"/>
            <p:cNvSpPr txBox="1"/>
            <p:nvPr/>
          </p:nvSpPr>
          <p:spPr>
            <a:xfrm>
              <a:off x="866856" y="4307487"/>
              <a:ext cx="1847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ru-RU" sz="1200" dirty="0">
                  <a:solidFill>
                    <a:srgbClr val="002060"/>
                  </a:solidFill>
                </a:rPr>
                <a:t>Сейчас</a:t>
              </a:r>
            </a:p>
          </p:txBody>
        </p:sp>
        <p:sp>
          <p:nvSpPr>
            <p:cNvPr id="38" name="TextBox 19"/>
            <p:cNvSpPr txBox="1"/>
            <p:nvPr/>
          </p:nvSpPr>
          <p:spPr>
            <a:xfrm>
              <a:off x="3066942" y="4307487"/>
              <a:ext cx="1847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ru-RU" sz="1200" dirty="0">
                  <a:solidFill>
                    <a:srgbClr val="002060"/>
                  </a:solidFill>
                </a:rPr>
                <a:t>01.09.2023 г.</a:t>
              </a: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7851835" y="4269159"/>
              <a:ext cx="16047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ru-RU" sz="1200" dirty="0">
                  <a:solidFill>
                    <a:srgbClr val="002060"/>
                  </a:solidFill>
                </a:rPr>
                <a:t>01.01.2025 г.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804863" y="4402467"/>
              <a:ext cx="0" cy="4953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3016574" y="4402467"/>
              <a:ext cx="0" cy="4953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7801467" y="4399839"/>
              <a:ext cx="0" cy="4953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Овал 42"/>
            <p:cNvSpPr/>
            <p:nvPr/>
          </p:nvSpPr>
          <p:spPr bwMode="auto">
            <a:xfrm>
              <a:off x="755526" y="4356454"/>
              <a:ext cx="100737" cy="10073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defTabSz="914283"/>
              <a:endParaRPr lang="ru-RU"/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2966205" y="4359801"/>
              <a:ext cx="100737" cy="10073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defTabSz="914283"/>
              <a:endParaRPr lang="ru-RU"/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7751098" y="4356774"/>
              <a:ext cx="100737" cy="10073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defTabSz="914283"/>
              <a:endParaRPr lang="ru-RU"/>
            </a:p>
          </p:txBody>
        </p:sp>
        <p:sp>
          <p:nvSpPr>
            <p:cNvPr id="46" name="TextBox 30"/>
            <p:cNvSpPr txBox="1"/>
            <p:nvPr/>
          </p:nvSpPr>
          <p:spPr>
            <a:xfrm>
              <a:off x="797548" y="4960139"/>
              <a:ext cx="5801660" cy="276999"/>
            </a:xfrm>
            <a:custGeom>
              <a:avLst/>
              <a:gdLst>
                <a:gd name="connsiteX0" fmla="*/ 0 w 7003919"/>
                <a:gd name="connsiteY0" fmla="*/ 0 h 246221"/>
                <a:gd name="connsiteX1" fmla="*/ 7003919 w 7003919"/>
                <a:gd name="connsiteY1" fmla="*/ 0 h 246221"/>
                <a:gd name="connsiteX2" fmla="*/ 7003919 w 7003919"/>
                <a:gd name="connsiteY2" fmla="*/ 246221 h 246221"/>
                <a:gd name="connsiteX3" fmla="*/ 0 w 7003919"/>
                <a:gd name="connsiteY3" fmla="*/ 246221 h 246221"/>
                <a:gd name="connsiteX4" fmla="*/ 0 w 7003919"/>
                <a:gd name="connsiteY4" fmla="*/ 0 h 246221"/>
                <a:gd name="connsiteX0" fmla="*/ 0 w 7003919"/>
                <a:gd name="connsiteY0" fmla="*/ 0 h 373221"/>
                <a:gd name="connsiteX1" fmla="*/ 7003919 w 7003919"/>
                <a:gd name="connsiteY1" fmla="*/ 0 h 373221"/>
                <a:gd name="connsiteX2" fmla="*/ 7003919 w 7003919"/>
                <a:gd name="connsiteY2" fmla="*/ 246221 h 373221"/>
                <a:gd name="connsiteX3" fmla="*/ 0 w 7003919"/>
                <a:gd name="connsiteY3" fmla="*/ 373221 h 373221"/>
                <a:gd name="connsiteX4" fmla="*/ 0 w 7003919"/>
                <a:gd name="connsiteY4" fmla="*/ 0 h 373221"/>
                <a:gd name="connsiteX0" fmla="*/ 0 w 7003919"/>
                <a:gd name="connsiteY0" fmla="*/ 0 h 373221"/>
                <a:gd name="connsiteX1" fmla="*/ 7003919 w 7003919"/>
                <a:gd name="connsiteY1" fmla="*/ 0 h 373221"/>
                <a:gd name="connsiteX2" fmla="*/ 6991219 w 7003919"/>
                <a:gd name="connsiteY2" fmla="*/ 347821 h 373221"/>
                <a:gd name="connsiteX3" fmla="*/ 0 w 7003919"/>
                <a:gd name="connsiteY3" fmla="*/ 373221 h 373221"/>
                <a:gd name="connsiteX4" fmla="*/ 0 w 7003919"/>
                <a:gd name="connsiteY4" fmla="*/ 0 h 373221"/>
                <a:gd name="connsiteX0" fmla="*/ 0 w 7003919"/>
                <a:gd name="connsiteY0" fmla="*/ 0 h 385921"/>
                <a:gd name="connsiteX1" fmla="*/ 7003919 w 7003919"/>
                <a:gd name="connsiteY1" fmla="*/ 0 h 385921"/>
                <a:gd name="connsiteX2" fmla="*/ 6984869 w 7003919"/>
                <a:gd name="connsiteY2" fmla="*/ 385921 h 385921"/>
                <a:gd name="connsiteX3" fmla="*/ 0 w 7003919"/>
                <a:gd name="connsiteY3" fmla="*/ 373221 h 385921"/>
                <a:gd name="connsiteX4" fmla="*/ 0 w 7003919"/>
                <a:gd name="connsiteY4" fmla="*/ 0 h 385921"/>
                <a:gd name="connsiteX0" fmla="*/ 0 w 7003919"/>
                <a:gd name="connsiteY0" fmla="*/ 0 h 385921"/>
                <a:gd name="connsiteX1" fmla="*/ 7003919 w 7003919"/>
                <a:gd name="connsiteY1" fmla="*/ 0 h 385921"/>
                <a:gd name="connsiteX2" fmla="*/ 6984869 w 7003919"/>
                <a:gd name="connsiteY2" fmla="*/ 385921 h 385921"/>
                <a:gd name="connsiteX3" fmla="*/ 19050 w 7003919"/>
                <a:gd name="connsiteY3" fmla="*/ 373221 h 385921"/>
                <a:gd name="connsiteX4" fmla="*/ 0 w 7003919"/>
                <a:gd name="connsiteY4" fmla="*/ 0 h 385921"/>
                <a:gd name="connsiteX0" fmla="*/ 0 w 7003919"/>
                <a:gd name="connsiteY0" fmla="*/ 0 h 385921"/>
                <a:gd name="connsiteX1" fmla="*/ 7003919 w 7003919"/>
                <a:gd name="connsiteY1" fmla="*/ 0 h 385921"/>
                <a:gd name="connsiteX2" fmla="*/ 6984869 w 7003919"/>
                <a:gd name="connsiteY2" fmla="*/ 385921 h 385921"/>
                <a:gd name="connsiteX3" fmla="*/ 0 w 7003919"/>
                <a:gd name="connsiteY3" fmla="*/ 373221 h 385921"/>
                <a:gd name="connsiteX4" fmla="*/ 0 w 7003919"/>
                <a:gd name="connsiteY4" fmla="*/ 0 h 385921"/>
                <a:gd name="connsiteX0" fmla="*/ 0 w 7016619"/>
                <a:gd name="connsiteY0" fmla="*/ 0 h 385921"/>
                <a:gd name="connsiteX1" fmla="*/ 7003919 w 7016619"/>
                <a:gd name="connsiteY1" fmla="*/ 0 h 385921"/>
                <a:gd name="connsiteX2" fmla="*/ 7016619 w 7016619"/>
                <a:gd name="connsiteY2" fmla="*/ 385921 h 385921"/>
                <a:gd name="connsiteX3" fmla="*/ 0 w 7016619"/>
                <a:gd name="connsiteY3" fmla="*/ 373221 h 385921"/>
                <a:gd name="connsiteX4" fmla="*/ 0 w 7016619"/>
                <a:gd name="connsiteY4" fmla="*/ 0 h 385921"/>
                <a:gd name="connsiteX0" fmla="*/ 0 w 7003919"/>
                <a:gd name="connsiteY0" fmla="*/ 0 h 379571"/>
                <a:gd name="connsiteX1" fmla="*/ 7003919 w 7003919"/>
                <a:gd name="connsiteY1" fmla="*/ 0 h 379571"/>
                <a:gd name="connsiteX2" fmla="*/ 6997569 w 7003919"/>
                <a:gd name="connsiteY2" fmla="*/ 379571 h 379571"/>
                <a:gd name="connsiteX3" fmla="*/ 0 w 7003919"/>
                <a:gd name="connsiteY3" fmla="*/ 373221 h 379571"/>
                <a:gd name="connsiteX4" fmla="*/ 0 w 7003919"/>
                <a:gd name="connsiteY4" fmla="*/ 0 h 379571"/>
                <a:gd name="connsiteX0" fmla="*/ 0 w 7016619"/>
                <a:gd name="connsiteY0" fmla="*/ 0 h 385921"/>
                <a:gd name="connsiteX1" fmla="*/ 7003919 w 7016619"/>
                <a:gd name="connsiteY1" fmla="*/ 0 h 385921"/>
                <a:gd name="connsiteX2" fmla="*/ 7016619 w 7016619"/>
                <a:gd name="connsiteY2" fmla="*/ 385921 h 385921"/>
                <a:gd name="connsiteX3" fmla="*/ 0 w 7016619"/>
                <a:gd name="connsiteY3" fmla="*/ 373221 h 385921"/>
                <a:gd name="connsiteX4" fmla="*/ 0 w 7016619"/>
                <a:gd name="connsiteY4" fmla="*/ 0 h 385921"/>
                <a:gd name="connsiteX0" fmla="*/ 0 w 7004492"/>
                <a:gd name="connsiteY0" fmla="*/ 0 h 383496"/>
                <a:gd name="connsiteX1" fmla="*/ 7003919 w 7004492"/>
                <a:gd name="connsiteY1" fmla="*/ 0 h 383496"/>
                <a:gd name="connsiteX2" fmla="*/ 7004492 w 7004492"/>
                <a:gd name="connsiteY2" fmla="*/ 383496 h 383496"/>
                <a:gd name="connsiteX3" fmla="*/ 0 w 7004492"/>
                <a:gd name="connsiteY3" fmla="*/ 373221 h 383496"/>
                <a:gd name="connsiteX4" fmla="*/ 0 w 7004492"/>
                <a:gd name="connsiteY4" fmla="*/ 0 h 3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4492" h="383496">
                  <a:moveTo>
                    <a:pt x="0" y="0"/>
                  </a:moveTo>
                  <a:lnTo>
                    <a:pt x="7003919" y="0"/>
                  </a:lnTo>
                  <a:lnTo>
                    <a:pt x="7004492" y="383496"/>
                  </a:lnTo>
                  <a:lnTo>
                    <a:pt x="0" y="373221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ru-RU" sz="1200" b="0" dirty="0">
                  <a:solidFill>
                    <a:schemeClr val="bg1"/>
                  </a:solidFill>
                </a:rPr>
                <a:t> Действуют Типовые отраслевые нормы (ТОН)</a:t>
              </a:r>
            </a:p>
          </p:txBody>
        </p:sp>
        <p:sp>
          <p:nvSpPr>
            <p:cNvPr id="47" name="Прямоугольник 46"/>
            <p:cNvSpPr/>
            <p:nvPr/>
          </p:nvSpPr>
          <p:spPr bwMode="auto">
            <a:xfrm>
              <a:off x="2996994" y="5286944"/>
              <a:ext cx="4804474" cy="374969"/>
            </a:xfrm>
            <a:prstGeom prst="rect">
              <a:avLst/>
            </a:prstGeom>
            <a:solidFill>
              <a:srgbClr val="D6DCE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defTabSz="914283"/>
              <a:endParaRPr lang="ru-RU"/>
            </a:p>
          </p:txBody>
        </p:sp>
        <p:sp>
          <p:nvSpPr>
            <p:cNvPr id="48" name="TextBox 33"/>
            <p:cNvSpPr txBox="1"/>
            <p:nvPr/>
          </p:nvSpPr>
          <p:spPr>
            <a:xfrm>
              <a:off x="3051183" y="5357349"/>
              <a:ext cx="4890578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ru-RU" sz="1000" b="0" dirty="0">
                  <a:solidFill>
                    <a:srgbClr val="002060"/>
                  </a:solidFill>
                </a:rPr>
                <a:t>01.09.2023  – 31.12.2024  переходный период </a:t>
              </a:r>
              <a:r>
                <a:rPr lang="ru-RU" sz="900" b="0" dirty="0">
                  <a:solidFill>
                    <a:srgbClr val="002060"/>
                  </a:solidFill>
                </a:rPr>
                <a:t>(действуют ТОН и ЕТН на выбор)</a:t>
              </a:r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2996994" y="5659413"/>
              <a:ext cx="9062934" cy="406728"/>
            </a:xfrm>
            <a:prstGeom prst="rect">
              <a:avLst/>
            </a:prstGeom>
            <a:solidFill>
              <a:srgbClr val="2E95E2">
                <a:alpha val="9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defTabSz="914283"/>
              <a:endParaRPr lang="ru-RU"/>
            </a:p>
          </p:txBody>
        </p:sp>
        <p:sp>
          <p:nvSpPr>
            <p:cNvPr id="50" name="TextBox 35"/>
            <p:cNvSpPr txBox="1"/>
            <p:nvPr/>
          </p:nvSpPr>
          <p:spPr>
            <a:xfrm>
              <a:off x="3071760" y="5716402"/>
              <a:ext cx="47848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ru-RU" sz="1200" b="0" dirty="0">
                  <a:solidFill>
                    <a:schemeClr val="bg1"/>
                  </a:solidFill>
                </a:rPr>
                <a:t>с 01.09.2023  действуют ЕТН и новые правила</a:t>
              </a:r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797548" y="5287333"/>
              <a:ext cx="2199446" cy="374580"/>
            </a:xfrm>
            <a:prstGeom prst="rect">
              <a:avLst/>
            </a:prstGeom>
            <a:solidFill>
              <a:schemeClr val="accent3">
                <a:lumMod val="75000"/>
                <a:alpha val="94902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defTabSz="914283"/>
              <a:endParaRPr lang="ru-RU"/>
            </a:p>
          </p:txBody>
        </p:sp>
        <p:sp>
          <p:nvSpPr>
            <p:cNvPr id="52" name="TextBox 36"/>
            <p:cNvSpPr txBox="1"/>
            <p:nvPr/>
          </p:nvSpPr>
          <p:spPr>
            <a:xfrm>
              <a:off x="844911" y="5340093"/>
              <a:ext cx="3639305" cy="246221"/>
            </a:xfrm>
            <a:custGeom>
              <a:avLst/>
              <a:gdLst>
                <a:gd name="connsiteX0" fmla="*/ 0 w 7003919"/>
                <a:gd name="connsiteY0" fmla="*/ 0 h 246221"/>
                <a:gd name="connsiteX1" fmla="*/ 7003919 w 7003919"/>
                <a:gd name="connsiteY1" fmla="*/ 0 h 246221"/>
                <a:gd name="connsiteX2" fmla="*/ 7003919 w 7003919"/>
                <a:gd name="connsiteY2" fmla="*/ 246221 h 246221"/>
                <a:gd name="connsiteX3" fmla="*/ 0 w 7003919"/>
                <a:gd name="connsiteY3" fmla="*/ 246221 h 246221"/>
                <a:gd name="connsiteX4" fmla="*/ 0 w 7003919"/>
                <a:gd name="connsiteY4" fmla="*/ 0 h 246221"/>
                <a:gd name="connsiteX0" fmla="*/ 0 w 7003919"/>
                <a:gd name="connsiteY0" fmla="*/ 0 h 373221"/>
                <a:gd name="connsiteX1" fmla="*/ 7003919 w 7003919"/>
                <a:gd name="connsiteY1" fmla="*/ 0 h 373221"/>
                <a:gd name="connsiteX2" fmla="*/ 7003919 w 7003919"/>
                <a:gd name="connsiteY2" fmla="*/ 246221 h 373221"/>
                <a:gd name="connsiteX3" fmla="*/ 0 w 7003919"/>
                <a:gd name="connsiteY3" fmla="*/ 373221 h 373221"/>
                <a:gd name="connsiteX4" fmla="*/ 0 w 7003919"/>
                <a:gd name="connsiteY4" fmla="*/ 0 h 373221"/>
                <a:gd name="connsiteX0" fmla="*/ 0 w 7003919"/>
                <a:gd name="connsiteY0" fmla="*/ 0 h 373221"/>
                <a:gd name="connsiteX1" fmla="*/ 7003919 w 7003919"/>
                <a:gd name="connsiteY1" fmla="*/ 0 h 373221"/>
                <a:gd name="connsiteX2" fmla="*/ 6991219 w 7003919"/>
                <a:gd name="connsiteY2" fmla="*/ 347821 h 373221"/>
                <a:gd name="connsiteX3" fmla="*/ 0 w 7003919"/>
                <a:gd name="connsiteY3" fmla="*/ 373221 h 373221"/>
                <a:gd name="connsiteX4" fmla="*/ 0 w 7003919"/>
                <a:gd name="connsiteY4" fmla="*/ 0 h 373221"/>
                <a:gd name="connsiteX0" fmla="*/ 0 w 7003919"/>
                <a:gd name="connsiteY0" fmla="*/ 0 h 385921"/>
                <a:gd name="connsiteX1" fmla="*/ 7003919 w 7003919"/>
                <a:gd name="connsiteY1" fmla="*/ 0 h 385921"/>
                <a:gd name="connsiteX2" fmla="*/ 6984869 w 7003919"/>
                <a:gd name="connsiteY2" fmla="*/ 385921 h 385921"/>
                <a:gd name="connsiteX3" fmla="*/ 0 w 7003919"/>
                <a:gd name="connsiteY3" fmla="*/ 373221 h 385921"/>
                <a:gd name="connsiteX4" fmla="*/ 0 w 7003919"/>
                <a:gd name="connsiteY4" fmla="*/ 0 h 385921"/>
                <a:gd name="connsiteX0" fmla="*/ 0 w 7003919"/>
                <a:gd name="connsiteY0" fmla="*/ 0 h 385921"/>
                <a:gd name="connsiteX1" fmla="*/ 7003919 w 7003919"/>
                <a:gd name="connsiteY1" fmla="*/ 0 h 385921"/>
                <a:gd name="connsiteX2" fmla="*/ 6984869 w 7003919"/>
                <a:gd name="connsiteY2" fmla="*/ 385921 h 385921"/>
                <a:gd name="connsiteX3" fmla="*/ 19050 w 7003919"/>
                <a:gd name="connsiteY3" fmla="*/ 373221 h 385921"/>
                <a:gd name="connsiteX4" fmla="*/ 0 w 7003919"/>
                <a:gd name="connsiteY4" fmla="*/ 0 h 385921"/>
                <a:gd name="connsiteX0" fmla="*/ 0 w 7003919"/>
                <a:gd name="connsiteY0" fmla="*/ 0 h 385921"/>
                <a:gd name="connsiteX1" fmla="*/ 7003919 w 7003919"/>
                <a:gd name="connsiteY1" fmla="*/ 0 h 385921"/>
                <a:gd name="connsiteX2" fmla="*/ 6984869 w 7003919"/>
                <a:gd name="connsiteY2" fmla="*/ 385921 h 385921"/>
                <a:gd name="connsiteX3" fmla="*/ 0 w 7003919"/>
                <a:gd name="connsiteY3" fmla="*/ 373221 h 385921"/>
                <a:gd name="connsiteX4" fmla="*/ 0 w 7003919"/>
                <a:gd name="connsiteY4" fmla="*/ 0 h 385921"/>
                <a:gd name="connsiteX0" fmla="*/ 0 w 7016619"/>
                <a:gd name="connsiteY0" fmla="*/ 0 h 385921"/>
                <a:gd name="connsiteX1" fmla="*/ 7003919 w 7016619"/>
                <a:gd name="connsiteY1" fmla="*/ 0 h 385921"/>
                <a:gd name="connsiteX2" fmla="*/ 7016619 w 7016619"/>
                <a:gd name="connsiteY2" fmla="*/ 385921 h 385921"/>
                <a:gd name="connsiteX3" fmla="*/ 0 w 7016619"/>
                <a:gd name="connsiteY3" fmla="*/ 373221 h 385921"/>
                <a:gd name="connsiteX4" fmla="*/ 0 w 7016619"/>
                <a:gd name="connsiteY4" fmla="*/ 0 h 385921"/>
                <a:gd name="connsiteX0" fmla="*/ 0 w 7003919"/>
                <a:gd name="connsiteY0" fmla="*/ 0 h 379571"/>
                <a:gd name="connsiteX1" fmla="*/ 7003919 w 7003919"/>
                <a:gd name="connsiteY1" fmla="*/ 0 h 379571"/>
                <a:gd name="connsiteX2" fmla="*/ 6997569 w 7003919"/>
                <a:gd name="connsiteY2" fmla="*/ 379571 h 379571"/>
                <a:gd name="connsiteX3" fmla="*/ 0 w 7003919"/>
                <a:gd name="connsiteY3" fmla="*/ 373221 h 379571"/>
                <a:gd name="connsiteX4" fmla="*/ 0 w 7003919"/>
                <a:gd name="connsiteY4" fmla="*/ 0 h 379571"/>
                <a:gd name="connsiteX0" fmla="*/ 0 w 7016619"/>
                <a:gd name="connsiteY0" fmla="*/ 0 h 385921"/>
                <a:gd name="connsiteX1" fmla="*/ 7003919 w 7016619"/>
                <a:gd name="connsiteY1" fmla="*/ 0 h 385921"/>
                <a:gd name="connsiteX2" fmla="*/ 7016619 w 7016619"/>
                <a:gd name="connsiteY2" fmla="*/ 385921 h 385921"/>
                <a:gd name="connsiteX3" fmla="*/ 0 w 7016619"/>
                <a:gd name="connsiteY3" fmla="*/ 373221 h 385921"/>
                <a:gd name="connsiteX4" fmla="*/ 0 w 7016619"/>
                <a:gd name="connsiteY4" fmla="*/ 0 h 385921"/>
                <a:gd name="connsiteX0" fmla="*/ 0 w 7004492"/>
                <a:gd name="connsiteY0" fmla="*/ 0 h 383496"/>
                <a:gd name="connsiteX1" fmla="*/ 7003919 w 7004492"/>
                <a:gd name="connsiteY1" fmla="*/ 0 h 383496"/>
                <a:gd name="connsiteX2" fmla="*/ 7004492 w 7004492"/>
                <a:gd name="connsiteY2" fmla="*/ 383496 h 383496"/>
                <a:gd name="connsiteX3" fmla="*/ 0 w 7004492"/>
                <a:gd name="connsiteY3" fmla="*/ 373221 h 383496"/>
                <a:gd name="connsiteX4" fmla="*/ 0 w 7004492"/>
                <a:gd name="connsiteY4" fmla="*/ 0 h 3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4492" h="383496">
                  <a:moveTo>
                    <a:pt x="0" y="0"/>
                  </a:moveTo>
                  <a:lnTo>
                    <a:pt x="7003919" y="0"/>
                  </a:lnTo>
                  <a:lnTo>
                    <a:pt x="7004492" y="383496"/>
                  </a:lnTo>
                  <a:lnTo>
                    <a:pt x="0" y="373221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ru-RU" sz="1000" b="0" dirty="0">
                  <a:solidFill>
                    <a:srgbClr val="002060"/>
                  </a:solidFill>
                </a:rPr>
                <a:t>Межотраслевые правила (290н)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22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C7B25-AD03-9747-987B-86DB26E33B08}"/>
              </a:ext>
            </a:extLst>
          </p:cNvPr>
          <p:cNvSpPr txBox="1">
            <a:spLocks/>
          </p:cNvSpPr>
          <p:nvPr/>
        </p:nvSpPr>
        <p:spPr>
          <a:xfrm>
            <a:off x="696228" y="636674"/>
            <a:ext cx="11495773" cy="1288348"/>
          </a:xfrm>
          <a:prstGeom prst="rect">
            <a:avLst/>
          </a:prstGeom>
        </p:spPr>
        <p:txBody>
          <a:bodyPr lIns="91428" tIns="45714" rIns="91428" bIns="4571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defTabSz="914283">
              <a:lnSpc>
                <a:spcPts val="39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Схема перехода на риск-ориентированный подход</a:t>
            </a:r>
          </a:p>
          <a:p>
            <a:pPr defTabSz="914283">
              <a:defRPr/>
            </a:pPr>
            <a:endParaRPr lang="ru-RU" altLang="ru-RU" sz="1100" kern="0" dirty="0">
              <a:solidFill>
                <a:srgbClr val="C00000"/>
              </a:solidFill>
            </a:endParaRPr>
          </a:p>
          <a:p>
            <a:pPr defTabSz="914283">
              <a:defRPr/>
            </a:pPr>
            <a:endParaRPr lang="ru-RU" altLang="ru-RU" sz="1100" kern="0" dirty="0">
              <a:solidFill>
                <a:srgbClr val="C00000"/>
              </a:solidFill>
              <a:latin typeface="Arial"/>
            </a:endParaRPr>
          </a:p>
          <a:p>
            <a:pPr defTabSz="914283" eaLnBrk="1" hangingPunct="1">
              <a:defRPr/>
            </a:pPr>
            <a:endParaRPr lang="ru-RU" altLang="ru-RU" sz="2800" kern="0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04863" y="1398898"/>
            <a:ext cx="3215202" cy="1047122"/>
            <a:chOff x="804863" y="1762018"/>
            <a:chExt cx="3215202" cy="792000"/>
          </a:xfrm>
          <a:solidFill>
            <a:srgbClr val="00518E"/>
          </a:solidFill>
        </p:grpSpPr>
        <p:sp>
          <p:nvSpPr>
            <p:cNvPr id="53" name="Выноска со стрелкой вниз 52"/>
            <p:cNvSpPr/>
            <p:nvPr/>
          </p:nvSpPr>
          <p:spPr bwMode="auto">
            <a:xfrm>
              <a:off x="804863" y="1762018"/>
              <a:ext cx="3215202" cy="792000"/>
            </a:xfrm>
            <a:prstGeom prst="downArrowCallou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10812" y="1851903"/>
              <a:ext cx="1863649" cy="36315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defTabSz="1688884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spc="-150" dirty="0">
                  <a:solidFill>
                    <a:schemeClr val="bg1"/>
                  </a:solidFill>
                </a:rPr>
                <a:t>Э</a:t>
              </a:r>
              <a:r>
                <a:rPr lang="ru-RU" sz="1600" dirty="0">
                  <a:solidFill>
                    <a:schemeClr val="bg1"/>
                  </a:solidFill>
                </a:rPr>
                <a:t>ТАП 1</a:t>
              </a:r>
              <a:r>
                <a:rPr lang="ru-RU" sz="1200" dirty="0">
                  <a:solidFill>
                    <a:schemeClr val="bg1"/>
                  </a:solidFill>
                </a:rPr>
                <a:t/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b="0" dirty="0">
                  <a:solidFill>
                    <a:schemeClr val="bg1"/>
                  </a:solidFill>
                </a:rPr>
                <a:t>Проведение СОУТ * 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04863" y="2572249"/>
            <a:ext cx="3215202" cy="1118615"/>
            <a:chOff x="804863" y="2680248"/>
            <a:chExt cx="3215202" cy="1025770"/>
          </a:xfrm>
        </p:grpSpPr>
        <p:sp>
          <p:nvSpPr>
            <p:cNvPr id="54" name="Выноска со стрелкой вниз 53"/>
            <p:cNvSpPr/>
            <p:nvPr/>
          </p:nvSpPr>
          <p:spPr bwMode="auto">
            <a:xfrm>
              <a:off x="804863" y="2680248"/>
              <a:ext cx="3215202" cy="1025770"/>
            </a:xfrm>
            <a:prstGeom prst="downArrowCallou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10812" y="2795413"/>
              <a:ext cx="1863649" cy="440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88884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spc="-150" dirty="0">
                  <a:solidFill>
                    <a:schemeClr val="bg1"/>
                  </a:solidFill>
                </a:rPr>
                <a:t>Э</a:t>
              </a:r>
              <a:r>
                <a:rPr lang="ru-RU" sz="1600" dirty="0">
                  <a:solidFill>
                    <a:schemeClr val="bg1"/>
                  </a:solidFill>
                </a:rPr>
                <a:t>ТАП 2</a:t>
              </a:r>
              <a:r>
                <a:rPr lang="ru-RU" sz="1200" dirty="0">
                  <a:solidFill>
                    <a:schemeClr val="bg1"/>
                  </a:solidFill>
                </a:rPr>
                <a:t/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b="0" dirty="0">
                  <a:solidFill>
                    <a:schemeClr val="bg1"/>
                  </a:solidFill>
                </a:rPr>
                <a:t>Проведение ОПР **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04863" y="5495909"/>
            <a:ext cx="3215202" cy="702977"/>
            <a:chOff x="804863" y="5409823"/>
            <a:chExt cx="3215202" cy="570113"/>
          </a:xfrm>
          <a:solidFill>
            <a:srgbClr val="47A1E5"/>
          </a:solidFill>
        </p:grpSpPr>
        <p:sp>
          <p:nvSpPr>
            <p:cNvPr id="56" name="Блок-схема: процесс 55"/>
            <p:cNvSpPr/>
            <p:nvPr/>
          </p:nvSpPr>
          <p:spPr bwMode="auto">
            <a:xfrm>
              <a:off x="804863" y="5409823"/>
              <a:ext cx="3215202" cy="570113"/>
            </a:xfrm>
            <a:prstGeom prst="flowChart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10812" y="5514173"/>
              <a:ext cx="3028853" cy="389385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defTabSz="1688884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spc="-150" dirty="0">
                  <a:solidFill>
                    <a:schemeClr val="bg1"/>
                  </a:solidFill>
                </a:rPr>
                <a:t>Э</a:t>
              </a:r>
              <a:r>
                <a:rPr lang="ru-RU" sz="1600" dirty="0">
                  <a:solidFill>
                    <a:schemeClr val="bg1"/>
                  </a:solidFill>
                </a:rPr>
                <a:t>ТАП 4</a:t>
              </a:r>
              <a:r>
                <a:rPr lang="ru-RU" sz="1200" dirty="0">
                  <a:solidFill>
                    <a:schemeClr val="bg1"/>
                  </a:solidFill>
                </a:rPr>
                <a:t/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b="0" dirty="0">
                  <a:solidFill>
                    <a:schemeClr val="bg1"/>
                  </a:solidFill>
                </a:rPr>
                <a:t>Мониторинг</a:t>
              </a: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9331200" y="5979937"/>
            <a:ext cx="2580242" cy="369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ru-RU" sz="900" b="0" dirty="0">
                <a:solidFill>
                  <a:srgbClr val="002060"/>
                </a:solidFill>
              </a:rPr>
              <a:t>*СОУТ – специальная оценка условий труда</a:t>
            </a:r>
          </a:p>
          <a:p>
            <a:r>
              <a:rPr lang="ru-RU" sz="900" b="0" dirty="0">
                <a:solidFill>
                  <a:srgbClr val="002060"/>
                </a:solidFill>
              </a:rPr>
              <a:t>**ОПР – оценка профессиональных рисков 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124984" y="1478179"/>
            <a:ext cx="5380682" cy="455060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Выявление вредных и/или опасных факторов производственной среды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Установление классов условий труда на рабочих местах</a:t>
            </a:r>
          </a:p>
          <a:p>
            <a:pPr marL="285713" indent="-285713" algn="just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endParaRPr lang="ru-RU" sz="1100" b="0" dirty="0"/>
          </a:p>
          <a:p>
            <a:pPr marL="285713" indent="-285713" algn="just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endParaRPr lang="ru-RU" sz="1100" b="0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124984" y="2553022"/>
            <a:ext cx="5380682" cy="606581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Выявление опасностей на рабочих местах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Оценка уровней профессиональных рисков на рабочих местах 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Разработка мер по исключению, снижению и контролю уровней рисков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124986" y="3806515"/>
            <a:ext cx="5558103" cy="1358737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Разработка норм выдачи СИЗ предприятия на основании ЕТН с учетом</a:t>
            </a:r>
            <a:br>
              <a:rPr lang="ru-RU" sz="1100" b="0" dirty="0">
                <a:solidFill>
                  <a:srgbClr val="002060"/>
                </a:solidFill>
              </a:rPr>
            </a:br>
            <a:r>
              <a:rPr lang="ru-RU" sz="1100" b="0" dirty="0">
                <a:solidFill>
                  <a:srgbClr val="002060"/>
                </a:solidFill>
              </a:rPr>
              <a:t>СОУТ и ОПР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Выбор СИЗ по новым правилам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Выдача, хранение СИЗ, уход, замена СИЗ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Обучение по применению (использованию) СИЗ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124984" y="5525338"/>
            <a:ext cx="5206216" cy="596656"/>
          </a:xfrm>
          <a:prstGeom prst="roundRect">
            <a:avLst>
              <a:gd name="adj" fmla="val 0"/>
            </a:avLst>
          </a:prstGeom>
          <a:noFill/>
          <a:ln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Пересмотр ранее выявленных опасностей на рабочих местах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Дополнение ранее невыявленных опасностей</a:t>
            </a:r>
          </a:p>
          <a:p>
            <a:pPr marL="285713" indent="-285713" defTabSz="444444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srgbClr val="002060"/>
                </a:solidFill>
              </a:rPr>
              <a:t>Актуализация норм выдачи СИЗ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96226" y="3743612"/>
            <a:ext cx="3323838" cy="1725001"/>
            <a:chOff x="696227" y="3670017"/>
            <a:chExt cx="3323838" cy="172500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804863" y="3670017"/>
              <a:ext cx="3215202" cy="1725001"/>
              <a:chOff x="804863" y="3778018"/>
              <a:chExt cx="3215202" cy="1533600"/>
            </a:xfrm>
            <a:solidFill>
              <a:srgbClr val="1C7FCA"/>
            </a:solidFill>
          </p:grpSpPr>
          <p:sp>
            <p:nvSpPr>
              <p:cNvPr id="55" name="Выноска со стрелкой вниз 54"/>
              <p:cNvSpPr/>
              <p:nvPr/>
            </p:nvSpPr>
            <p:spPr bwMode="auto">
              <a:xfrm>
                <a:off x="804863" y="3778018"/>
                <a:ext cx="3215202" cy="1533600"/>
              </a:xfrm>
              <a:prstGeom prst="downArrowCallou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83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10812" y="4046888"/>
                <a:ext cx="3028853" cy="42685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defTabSz="168888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600" spc="-150" dirty="0">
                    <a:solidFill>
                      <a:schemeClr val="bg1"/>
                    </a:solidFill>
                  </a:rPr>
                  <a:t>Э</a:t>
                </a:r>
                <a:r>
                  <a:rPr lang="ru-RU" sz="1600" dirty="0">
                    <a:solidFill>
                      <a:schemeClr val="bg1"/>
                    </a:solidFill>
                  </a:rPr>
                  <a:t>ТАП 3</a:t>
                </a:r>
                <a:r>
                  <a:rPr lang="ru-RU" sz="1200" dirty="0">
                    <a:solidFill>
                      <a:schemeClr val="bg1"/>
                    </a:solidFill>
                  </a:rPr>
                  <a:t/>
                </a:r>
                <a:br>
                  <a:rPr lang="ru-RU" sz="1200" dirty="0">
                    <a:solidFill>
                      <a:schemeClr val="bg1"/>
                    </a:solidFill>
                  </a:rPr>
                </a:br>
                <a:r>
                  <a:rPr lang="ru-RU" sz="1200" b="0" dirty="0">
                    <a:solidFill>
                      <a:schemeClr val="bg1"/>
                    </a:solidFill>
                  </a:rPr>
                  <a:t>Обеспечение работников СИЗ</a:t>
                </a:r>
              </a:p>
            </p:txBody>
          </p:sp>
        </p:grpSp>
        <p:sp>
          <p:nvSpPr>
            <p:cNvPr id="66" name="Прямоугольник 65"/>
            <p:cNvSpPr/>
            <p:nvPr/>
          </p:nvSpPr>
          <p:spPr bwMode="auto">
            <a:xfrm>
              <a:off x="696227" y="3670017"/>
              <a:ext cx="108636" cy="1124233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96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C7B25-AD03-9747-987B-86DB26E33B08}"/>
              </a:ext>
            </a:extLst>
          </p:cNvPr>
          <p:cNvSpPr txBox="1">
            <a:spLocks/>
          </p:cNvSpPr>
          <p:nvPr/>
        </p:nvSpPr>
        <p:spPr>
          <a:xfrm>
            <a:off x="696228" y="656845"/>
            <a:ext cx="8783529" cy="1288348"/>
          </a:xfrm>
          <a:prstGeom prst="rect">
            <a:avLst/>
          </a:prstGeom>
        </p:spPr>
        <p:txBody>
          <a:bodyPr lIns="91428" tIns="45714" rIns="91428" bIns="4571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defTabSz="914283">
              <a:lnSpc>
                <a:spcPts val="35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Разработка внутренних норм предприятия</a:t>
            </a:r>
          </a:p>
          <a:p>
            <a:pPr defTabSz="914283">
              <a:defRPr/>
            </a:pPr>
            <a:endParaRPr lang="ru-RU" altLang="ru-RU" sz="1100" kern="0" dirty="0">
              <a:solidFill>
                <a:srgbClr val="C00000"/>
              </a:solidFill>
              <a:latin typeface="Arial"/>
            </a:endParaRPr>
          </a:p>
          <a:p>
            <a:pPr defTabSz="914283" eaLnBrk="1" hangingPunct="1">
              <a:defRPr/>
            </a:pPr>
            <a:endParaRPr lang="ru-RU" altLang="ru-RU" sz="28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228" y="1879326"/>
            <a:ext cx="7032670" cy="1092595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/>
            </a:r>
            <a:br>
              <a:rPr lang="ru-RU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разрабатываются на основании ЕТН с учетом результатов:</a:t>
            </a:r>
          </a:p>
          <a:p>
            <a:pPr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171428" indent="-17142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b="0" dirty="0">
                <a:solidFill>
                  <a:srgbClr val="002060"/>
                </a:solidFill>
                <a:latin typeface="+mn-lt"/>
                <a:cs typeface="+mn-cs"/>
              </a:rPr>
              <a:t>специальной оценки условий труда (СОУТ)</a:t>
            </a:r>
          </a:p>
          <a:p>
            <a:pPr marL="171428" indent="-17142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b="0" dirty="0">
                <a:solidFill>
                  <a:srgbClr val="002060"/>
                </a:solidFill>
                <a:latin typeface="+mn-lt"/>
                <a:cs typeface="+mn-cs"/>
              </a:rPr>
              <a:t>оценки профессиональных рисков (ОПР)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02194" y="3440901"/>
            <a:ext cx="2927915" cy="1179823"/>
            <a:chOff x="402192" y="3440899"/>
            <a:chExt cx="2927915" cy="1179823"/>
          </a:xfrm>
        </p:grpSpPr>
        <p:sp>
          <p:nvSpPr>
            <p:cNvPr id="5" name="Нашивка 4"/>
            <p:cNvSpPr/>
            <p:nvPr/>
          </p:nvSpPr>
          <p:spPr bwMode="auto">
            <a:xfrm>
              <a:off x="402192" y="3440899"/>
              <a:ext cx="2886293" cy="1083213"/>
            </a:xfrm>
            <a:custGeom>
              <a:avLst/>
              <a:gdLst>
                <a:gd name="connsiteX0" fmla="*/ 0 w 3324005"/>
                <a:gd name="connsiteY0" fmla="*/ 0 h 1505243"/>
                <a:gd name="connsiteX1" fmla="*/ 2571384 w 3324005"/>
                <a:gd name="connsiteY1" fmla="*/ 0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752622 w 3324005"/>
                <a:gd name="connsiteY5" fmla="*/ 752622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2571384 w 3324005"/>
                <a:gd name="connsiteY1" fmla="*/ 0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21550 w 3324005"/>
                <a:gd name="connsiteY3" fmla="*/ 1491175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7782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4265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42652 w 3324005"/>
                <a:gd name="connsiteY1" fmla="*/ 35169 h 1505243"/>
                <a:gd name="connsiteX2" fmla="*/ 3324005 w 3324005"/>
                <a:gd name="connsiteY2" fmla="*/ 752622 h 1505243"/>
                <a:gd name="connsiteX3" fmla="*/ 304265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7034 h 1512277"/>
                <a:gd name="connsiteX1" fmla="*/ 3056720 w 3324005"/>
                <a:gd name="connsiteY1" fmla="*/ 0 h 1512277"/>
                <a:gd name="connsiteX2" fmla="*/ 3324005 w 3324005"/>
                <a:gd name="connsiteY2" fmla="*/ 759656 h 1512277"/>
                <a:gd name="connsiteX3" fmla="*/ 3042651 w 3324005"/>
                <a:gd name="connsiteY3" fmla="*/ 1484141 h 1512277"/>
                <a:gd name="connsiteX4" fmla="*/ 0 w 3324005"/>
                <a:gd name="connsiteY4" fmla="*/ 1512277 h 1512277"/>
                <a:gd name="connsiteX5" fmla="*/ 295422 w 3324005"/>
                <a:gd name="connsiteY5" fmla="*/ 731520 h 1512277"/>
                <a:gd name="connsiteX6" fmla="*/ 0 w 3324005"/>
                <a:gd name="connsiteY6" fmla="*/ 7034 h 1512277"/>
                <a:gd name="connsiteX0" fmla="*/ 0 w 3324005"/>
                <a:gd name="connsiteY0" fmla="*/ 7034 h 1519310"/>
                <a:gd name="connsiteX1" fmla="*/ 3056720 w 3324005"/>
                <a:gd name="connsiteY1" fmla="*/ 0 h 1519310"/>
                <a:gd name="connsiteX2" fmla="*/ 3324005 w 3324005"/>
                <a:gd name="connsiteY2" fmla="*/ 759656 h 1519310"/>
                <a:gd name="connsiteX3" fmla="*/ 3042651 w 3324005"/>
                <a:gd name="connsiteY3" fmla="*/ 1519310 h 1519310"/>
                <a:gd name="connsiteX4" fmla="*/ 0 w 3324005"/>
                <a:gd name="connsiteY4" fmla="*/ 1512277 h 1519310"/>
                <a:gd name="connsiteX5" fmla="*/ 295422 w 3324005"/>
                <a:gd name="connsiteY5" fmla="*/ 731520 h 1519310"/>
                <a:gd name="connsiteX6" fmla="*/ 0 w 3324005"/>
                <a:gd name="connsiteY6" fmla="*/ 7034 h 151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4005" h="1519310">
                  <a:moveTo>
                    <a:pt x="0" y="7034"/>
                  </a:moveTo>
                  <a:lnTo>
                    <a:pt x="3056720" y="0"/>
                  </a:lnTo>
                  <a:lnTo>
                    <a:pt x="3324005" y="759656"/>
                  </a:lnTo>
                  <a:lnTo>
                    <a:pt x="3042651" y="1519310"/>
                  </a:lnTo>
                  <a:lnTo>
                    <a:pt x="0" y="1512277"/>
                  </a:lnTo>
                  <a:lnTo>
                    <a:pt x="295422" y="731520"/>
                  </a:lnTo>
                  <a:lnTo>
                    <a:pt x="0" y="7034"/>
                  </a:lnTo>
                  <a:close/>
                </a:path>
              </a:pathLst>
            </a:custGeom>
            <a:solidFill>
              <a:srgbClr val="47A1E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5234" y="3596595"/>
              <a:ext cx="2544873" cy="1024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88884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>
                  <a:solidFill>
                    <a:schemeClr val="bg1"/>
                  </a:solidFill>
                </a:rPr>
                <a:t>ШАГ 1</a:t>
              </a:r>
              <a:r>
                <a:rPr lang="ru-RU" sz="1200" dirty="0">
                  <a:solidFill>
                    <a:schemeClr val="bg1"/>
                  </a:solidFill>
                </a:rPr>
                <a:t/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100" b="0" dirty="0">
                  <a:solidFill>
                    <a:schemeClr val="bg1"/>
                  </a:solidFill>
                </a:rPr>
                <a:t>Выбор базового комплекта СИЗ</a:t>
              </a:r>
              <a:br>
                <a:rPr lang="ru-RU" sz="1100" b="0" dirty="0">
                  <a:solidFill>
                    <a:schemeClr val="bg1"/>
                  </a:solidFill>
                </a:rPr>
              </a:br>
              <a:r>
                <a:rPr lang="ru-RU" sz="1100" b="0" dirty="0">
                  <a:solidFill>
                    <a:schemeClr val="bg1"/>
                  </a:solidFill>
                </a:rPr>
                <a:t>в соответствии с профессией /</a:t>
              </a:r>
              <a:br>
                <a:rPr lang="ru-RU" sz="1100" b="0" dirty="0">
                  <a:solidFill>
                    <a:schemeClr val="bg1"/>
                  </a:solidFill>
                </a:rPr>
              </a:br>
              <a:r>
                <a:rPr lang="ru-RU" sz="1100" b="0" dirty="0">
                  <a:solidFill>
                    <a:schemeClr val="bg1"/>
                  </a:solidFill>
                </a:rPr>
                <a:t>должностью </a:t>
              </a:r>
              <a:r>
                <a:rPr lang="ru-RU" sz="1000" dirty="0">
                  <a:solidFill>
                    <a:schemeClr val="bg1"/>
                  </a:solidFill>
                </a:rPr>
                <a:t>(ЕТН приложение 1)</a:t>
              </a:r>
            </a:p>
            <a:p>
              <a:pPr defTabSz="1688884">
                <a:lnSpc>
                  <a:spcPct val="90000"/>
                </a:lnSpc>
                <a:spcAft>
                  <a:spcPct val="35000"/>
                </a:spcAft>
              </a:pPr>
              <a:endParaRPr lang="ru-RU" sz="12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426210" y="3440902"/>
            <a:ext cx="2999386" cy="1175589"/>
            <a:chOff x="3426210" y="3440900"/>
            <a:chExt cx="2999386" cy="1175589"/>
          </a:xfrm>
        </p:grpSpPr>
        <p:sp>
          <p:nvSpPr>
            <p:cNvPr id="7" name="Нашивка 4"/>
            <p:cNvSpPr/>
            <p:nvPr/>
          </p:nvSpPr>
          <p:spPr bwMode="auto">
            <a:xfrm>
              <a:off x="3426210" y="3440900"/>
              <a:ext cx="2644076" cy="1083213"/>
            </a:xfrm>
            <a:custGeom>
              <a:avLst/>
              <a:gdLst>
                <a:gd name="connsiteX0" fmla="*/ 0 w 3324005"/>
                <a:gd name="connsiteY0" fmla="*/ 0 h 1505243"/>
                <a:gd name="connsiteX1" fmla="*/ 2571384 w 3324005"/>
                <a:gd name="connsiteY1" fmla="*/ 0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752622 w 3324005"/>
                <a:gd name="connsiteY5" fmla="*/ 752622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2571384 w 3324005"/>
                <a:gd name="connsiteY1" fmla="*/ 0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21550 w 3324005"/>
                <a:gd name="connsiteY3" fmla="*/ 1491175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7782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4265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42652 w 3324005"/>
                <a:gd name="connsiteY1" fmla="*/ 35169 h 1505243"/>
                <a:gd name="connsiteX2" fmla="*/ 3324005 w 3324005"/>
                <a:gd name="connsiteY2" fmla="*/ 752622 h 1505243"/>
                <a:gd name="connsiteX3" fmla="*/ 304265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7034 h 1512277"/>
                <a:gd name="connsiteX1" fmla="*/ 3056720 w 3324005"/>
                <a:gd name="connsiteY1" fmla="*/ 0 h 1512277"/>
                <a:gd name="connsiteX2" fmla="*/ 3324005 w 3324005"/>
                <a:gd name="connsiteY2" fmla="*/ 759656 h 1512277"/>
                <a:gd name="connsiteX3" fmla="*/ 3042651 w 3324005"/>
                <a:gd name="connsiteY3" fmla="*/ 1484141 h 1512277"/>
                <a:gd name="connsiteX4" fmla="*/ 0 w 3324005"/>
                <a:gd name="connsiteY4" fmla="*/ 1512277 h 1512277"/>
                <a:gd name="connsiteX5" fmla="*/ 295422 w 3324005"/>
                <a:gd name="connsiteY5" fmla="*/ 731520 h 1512277"/>
                <a:gd name="connsiteX6" fmla="*/ 0 w 3324005"/>
                <a:gd name="connsiteY6" fmla="*/ 7034 h 1512277"/>
                <a:gd name="connsiteX0" fmla="*/ 0 w 3324005"/>
                <a:gd name="connsiteY0" fmla="*/ 7034 h 1519310"/>
                <a:gd name="connsiteX1" fmla="*/ 3056720 w 3324005"/>
                <a:gd name="connsiteY1" fmla="*/ 0 h 1519310"/>
                <a:gd name="connsiteX2" fmla="*/ 3324005 w 3324005"/>
                <a:gd name="connsiteY2" fmla="*/ 759656 h 1519310"/>
                <a:gd name="connsiteX3" fmla="*/ 3042651 w 3324005"/>
                <a:gd name="connsiteY3" fmla="*/ 1519310 h 1519310"/>
                <a:gd name="connsiteX4" fmla="*/ 0 w 3324005"/>
                <a:gd name="connsiteY4" fmla="*/ 1512277 h 1519310"/>
                <a:gd name="connsiteX5" fmla="*/ 295422 w 3324005"/>
                <a:gd name="connsiteY5" fmla="*/ 731520 h 1519310"/>
                <a:gd name="connsiteX6" fmla="*/ 0 w 3324005"/>
                <a:gd name="connsiteY6" fmla="*/ 7034 h 151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4005" h="1519310">
                  <a:moveTo>
                    <a:pt x="0" y="7034"/>
                  </a:moveTo>
                  <a:lnTo>
                    <a:pt x="3056720" y="0"/>
                  </a:lnTo>
                  <a:lnTo>
                    <a:pt x="3324005" y="759656"/>
                  </a:lnTo>
                  <a:lnTo>
                    <a:pt x="3042651" y="1519310"/>
                  </a:lnTo>
                  <a:lnTo>
                    <a:pt x="0" y="1512277"/>
                  </a:lnTo>
                  <a:lnTo>
                    <a:pt x="295422" y="731520"/>
                  </a:lnTo>
                  <a:lnTo>
                    <a:pt x="0" y="7034"/>
                  </a:lnTo>
                  <a:close/>
                </a:path>
              </a:pathLst>
            </a:custGeom>
            <a:solidFill>
              <a:srgbClr val="1D86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01825" y="3611599"/>
              <a:ext cx="2523771" cy="1004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88884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>
                  <a:solidFill>
                    <a:schemeClr val="bg1"/>
                  </a:solidFill>
                </a:rPr>
                <a:t>ШАГ </a:t>
              </a:r>
              <a:r>
                <a:rPr lang="en-US" dirty="0">
                  <a:solidFill>
                    <a:schemeClr val="bg1"/>
                  </a:solidFill>
                </a:rPr>
                <a:t>2</a:t>
              </a:r>
              <a:r>
                <a:rPr lang="ru-RU" sz="1200" dirty="0">
                  <a:solidFill>
                    <a:schemeClr val="bg1"/>
                  </a:solidFill>
                </a:rPr>
                <a:t/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100" b="0" dirty="0">
                  <a:solidFill>
                    <a:schemeClr val="bg1"/>
                  </a:solidFill>
                </a:rPr>
                <a:t>Выбор комплекта СИЗ по выявленным опасностям</a:t>
              </a:r>
              <a:r>
                <a:rPr lang="en-US" sz="1200" b="0" dirty="0">
                  <a:solidFill>
                    <a:schemeClr val="bg1"/>
                  </a:solidFill>
                </a:rPr>
                <a:t/>
              </a:r>
              <a:br>
                <a:rPr lang="en-US" sz="1200" b="0" dirty="0">
                  <a:solidFill>
                    <a:schemeClr val="bg1"/>
                  </a:solidFill>
                </a:rPr>
              </a:br>
              <a:r>
                <a:rPr lang="ru-RU" sz="1000" dirty="0">
                  <a:solidFill>
                    <a:schemeClr val="bg1"/>
                  </a:solidFill>
                </a:rPr>
                <a:t>(ЕТН приложение </a:t>
              </a:r>
              <a:r>
                <a:rPr lang="en-US" sz="1000" dirty="0">
                  <a:solidFill>
                    <a:schemeClr val="bg1"/>
                  </a:solidFill>
                </a:rPr>
                <a:t>2</a:t>
              </a:r>
              <a:r>
                <a:rPr lang="ru-RU" sz="1000" dirty="0">
                  <a:solidFill>
                    <a:schemeClr val="bg1"/>
                  </a:solidFill>
                </a:rPr>
                <a:t>)</a:t>
              </a:r>
            </a:p>
            <a:p>
              <a:pPr defTabSz="1688884">
                <a:lnSpc>
                  <a:spcPct val="90000"/>
                </a:lnSpc>
                <a:spcAft>
                  <a:spcPct val="35000"/>
                </a:spcAft>
              </a:pPr>
              <a:endParaRPr lang="ru-RU" sz="12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17797" y="3440902"/>
            <a:ext cx="2890693" cy="1083213"/>
            <a:chOff x="6217796" y="3440900"/>
            <a:chExt cx="2890693" cy="1083213"/>
          </a:xfrm>
        </p:grpSpPr>
        <p:sp>
          <p:nvSpPr>
            <p:cNvPr id="8" name="Нашивка 4"/>
            <p:cNvSpPr/>
            <p:nvPr/>
          </p:nvSpPr>
          <p:spPr bwMode="auto">
            <a:xfrm>
              <a:off x="6217796" y="3440900"/>
              <a:ext cx="2540311" cy="1083213"/>
            </a:xfrm>
            <a:custGeom>
              <a:avLst/>
              <a:gdLst>
                <a:gd name="connsiteX0" fmla="*/ 0 w 3324005"/>
                <a:gd name="connsiteY0" fmla="*/ 0 h 1505243"/>
                <a:gd name="connsiteX1" fmla="*/ 2571384 w 3324005"/>
                <a:gd name="connsiteY1" fmla="*/ 0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752622 w 3324005"/>
                <a:gd name="connsiteY5" fmla="*/ 752622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2571384 w 3324005"/>
                <a:gd name="connsiteY1" fmla="*/ 0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21550 w 3324005"/>
                <a:gd name="connsiteY3" fmla="*/ 1491175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7782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4265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42652 w 3324005"/>
                <a:gd name="connsiteY1" fmla="*/ 35169 h 1505243"/>
                <a:gd name="connsiteX2" fmla="*/ 3324005 w 3324005"/>
                <a:gd name="connsiteY2" fmla="*/ 752622 h 1505243"/>
                <a:gd name="connsiteX3" fmla="*/ 304265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7034 h 1512277"/>
                <a:gd name="connsiteX1" fmla="*/ 3056720 w 3324005"/>
                <a:gd name="connsiteY1" fmla="*/ 0 h 1512277"/>
                <a:gd name="connsiteX2" fmla="*/ 3324005 w 3324005"/>
                <a:gd name="connsiteY2" fmla="*/ 759656 h 1512277"/>
                <a:gd name="connsiteX3" fmla="*/ 3042651 w 3324005"/>
                <a:gd name="connsiteY3" fmla="*/ 1484141 h 1512277"/>
                <a:gd name="connsiteX4" fmla="*/ 0 w 3324005"/>
                <a:gd name="connsiteY4" fmla="*/ 1512277 h 1512277"/>
                <a:gd name="connsiteX5" fmla="*/ 295422 w 3324005"/>
                <a:gd name="connsiteY5" fmla="*/ 731520 h 1512277"/>
                <a:gd name="connsiteX6" fmla="*/ 0 w 3324005"/>
                <a:gd name="connsiteY6" fmla="*/ 7034 h 1512277"/>
                <a:gd name="connsiteX0" fmla="*/ 0 w 3324005"/>
                <a:gd name="connsiteY0" fmla="*/ 7034 h 1519310"/>
                <a:gd name="connsiteX1" fmla="*/ 3056720 w 3324005"/>
                <a:gd name="connsiteY1" fmla="*/ 0 h 1519310"/>
                <a:gd name="connsiteX2" fmla="*/ 3324005 w 3324005"/>
                <a:gd name="connsiteY2" fmla="*/ 759656 h 1519310"/>
                <a:gd name="connsiteX3" fmla="*/ 3042651 w 3324005"/>
                <a:gd name="connsiteY3" fmla="*/ 1519310 h 1519310"/>
                <a:gd name="connsiteX4" fmla="*/ 0 w 3324005"/>
                <a:gd name="connsiteY4" fmla="*/ 1512277 h 1519310"/>
                <a:gd name="connsiteX5" fmla="*/ 295422 w 3324005"/>
                <a:gd name="connsiteY5" fmla="*/ 731520 h 1519310"/>
                <a:gd name="connsiteX6" fmla="*/ 0 w 3324005"/>
                <a:gd name="connsiteY6" fmla="*/ 7034 h 151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4005" h="1519310">
                  <a:moveTo>
                    <a:pt x="0" y="7034"/>
                  </a:moveTo>
                  <a:lnTo>
                    <a:pt x="3056720" y="0"/>
                  </a:lnTo>
                  <a:lnTo>
                    <a:pt x="3324005" y="759656"/>
                  </a:lnTo>
                  <a:lnTo>
                    <a:pt x="3042651" y="1519310"/>
                  </a:lnTo>
                  <a:lnTo>
                    <a:pt x="0" y="1512277"/>
                  </a:lnTo>
                  <a:lnTo>
                    <a:pt x="295422" y="731520"/>
                  </a:lnTo>
                  <a:lnTo>
                    <a:pt x="0" y="7034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84718" y="3616320"/>
              <a:ext cx="2523771" cy="871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88884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>
                  <a:solidFill>
                    <a:schemeClr val="bg1"/>
                  </a:solidFill>
                </a:rPr>
                <a:t>ШАГ 3</a:t>
              </a:r>
              <a:r>
                <a:rPr lang="ru-RU" sz="1200" dirty="0">
                  <a:solidFill>
                    <a:schemeClr val="bg1"/>
                  </a:solidFill>
                </a:rPr>
                <a:t/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100" b="0" dirty="0">
                  <a:solidFill>
                    <a:schemeClr val="bg1"/>
                  </a:solidFill>
                </a:rPr>
                <a:t>Выбор ДСИЗ и смывающих</a:t>
              </a:r>
              <a:br>
                <a:rPr lang="ru-RU" sz="1100" b="0" dirty="0">
                  <a:solidFill>
                    <a:schemeClr val="bg1"/>
                  </a:solidFill>
                </a:rPr>
              </a:br>
              <a:r>
                <a:rPr lang="ru-RU" sz="1100" b="0" dirty="0" smtClean="0">
                  <a:solidFill>
                    <a:schemeClr val="bg1"/>
                  </a:solidFill>
                </a:rPr>
                <a:t>средств </a:t>
              </a:r>
              <a:r>
                <a:rPr lang="ru-RU" sz="1000" dirty="0" smtClean="0">
                  <a:solidFill>
                    <a:schemeClr val="bg1"/>
                  </a:solidFill>
                </a:rPr>
                <a:t>(ЕТН приложение 3)</a:t>
              </a:r>
            </a:p>
            <a:p>
              <a:pPr defTabSz="1688884">
                <a:lnSpc>
                  <a:spcPct val="90000"/>
                </a:lnSpc>
                <a:spcAft>
                  <a:spcPct val="35000"/>
                </a:spcAft>
              </a:pPr>
              <a:endParaRPr lang="ru-RU" sz="12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Плюс 11"/>
          <p:cNvSpPr/>
          <p:nvPr/>
        </p:nvSpPr>
        <p:spPr bwMode="auto">
          <a:xfrm>
            <a:off x="3304940" y="3863440"/>
            <a:ext cx="239150" cy="220170"/>
          </a:xfrm>
          <a:prstGeom prst="mathPlus">
            <a:avLst/>
          </a:prstGeom>
          <a:solidFill>
            <a:srgbClr val="47A1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83"/>
            <a:endParaRPr lang="ru-RU"/>
          </a:p>
        </p:txBody>
      </p:sp>
      <p:sp>
        <p:nvSpPr>
          <p:cNvPr id="13" name="Плюс 12"/>
          <p:cNvSpPr/>
          <p:nvPr/>
        </p:nvSpPr>
        <p:spPr bwMode="auto">
          <a:xfrm>
            <a:off x="6098220" y="3865704"/>
            <a:ext cx="239150" cy="220170"/>
          </a:xfrm>
          <a:prstGeom prst="mathPl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83"/>
            <a:endParaRPr lang="ru-RU"/>
          </a:p>
        </p:txBody>
      </p:sp>
      <p:sp>
        <p:nvSpPr>
          <p:cNvPr id="14" name="Равно 13"/>
          <p:cNvSpPr/>
          <p:nvPr/>
        </p:nvSpPr>
        <p:spPr bwMode="auto">
          <a:xfrm>
            <a:off x="8804315" y="3884264"/>
            <a:ext cx="239150" cy="203982"/>
          </a:xfrm>
          <a:prstGeom prst="mathEqual">
            <a:avLst/>
          </a:prstGeom>
          <a:solidFill>
            <a:srgbClr val="005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83"/>
            <a:endParaRPr lang="ru-RU"/>
          </a:p>
        </p:txBody>
      </p:sp>
      <p:sp>
        <p:nvSpPr>
          <p:cNvPr id="22" name="Нашивка 21"/>
          <p:cNvSpPr/>
          <p:nvPr/>
        </p:nvSpPr>
        <p:spPr bwMode="auto">
          <a:xfrm>
            <a:off x="11520707" y="3438214"/>
            <a:ext cx="519691" cy="1081378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83"/>
            <a:endParaRPr lang="ru-RU"/>
          </a:p>
        </p:txBody>
      </p:sp>
      <p:sp>
        <p:nvSpPr>
          <p:cNvPr id="23" name="Нашивка 22"/>
          <p:cNvSpPr/>
          <p:nvPr/>
        </p:nvSpPr>
        <p:spPr bwMode="auto">
          <a:xfrm>
            <a:off x="8964660" y="3448973"/>
            <a:ext cx="519691" cy="107062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83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9073479" y="3438216"/>
            <a:ext cx="2923887" cy="1083213"/>
            <a:chOff x="8988438" y="3431917"/>
            <a:chExt cx="2923887" cy="1083213"/>
          </a:xfrm>
        </p:grpSpPr>
        <p:sp>
          <p:nvSpPr>
            <p:cNvPr id="25" name="Нашивка 4"/>
            <p:cNvSpPr/>
            <p:nvPr/>
          </p:nvSpPr>
          <p:spPr bwMode="auto">
            <a:xfrm>
              <a:off x="8988438" y="3431917"/>
              <a:ext cx="2845413" cy="1083213"/>
            </a:xfrm>
            <a:custGeom>
              <a:avLst/>
              <a:gdLst>
                <a:gd name="connsiteX0" fmla="*/ 0 w 3324005"/>
                <a:gd name="connsiteY0" fmla="*/ 0 h 1505243"/>
                <a:gd name="connsiteX1" fmla="*/ 2571384 w 3324005"/>
                <a:gd name="connsiteY1" fmla="*/ 0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752622 w 3324005"/>
                <a:gd name="connsiteY5" fmla="*/ 752622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2571384 w 3324005"/>
                <a:gd name="connsiteY1" fmla="*/ 0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2571384 w 3324005"/>
                <a:gd name="connsiteY3" fmla="*/ 1505243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21550 w 3324005"/>
                <a:gd name="connsiteY3" fmla="*/ 1491175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7782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63753 w 3324005"/>
                <a:gd name="connsiteY1" fmla="*/ 28135 h 1505243"/>
                <a:gd name="connsiteX2" fmla="*/ 3324005 w 3324005"/>
                <a:gd name="connsiteY2" fmla="*/ 752622 h 1505243"/>
                <a:gd name="connsiteX3" fmla="*/ 304265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0 h 1505243"/>
                <a:gd name="connsiteX1" fmla="*/ 3042652 w 3324005"/>
                <a:gd name="connsiteY1" fmla="*/ 35169 h 1505243"/>
                <a:gd name="connsiteX2" fmla="*/ 3324005 w 3324005"/>
                <a:gd name="connsiteY2" fmla="*/ 752622 h 1505243"/>
                <a:gd name="connsiteX3" fmla="*/ 3042651 w 3324005"/>
                <a:gd name="connsiteY3" fmla="*/ 1477107 h 1505243"/>
                <a:gd name="connsiteX4" fmla="*/ 0 w 3324005"/>
                <a:gd name="connsiteY4" fmla="*/ 1505243 h 1505243"/>
                <a:gd name="connsiteX5" fmla="*/ 295422 w 3324005"/>
                <a:gd name="connsiteY5" fmla="*/ 724486 h 1505243"/>
                <a:gd name="connsiteX6" fmla="*/ 0 w 3324005"/>
                <a:gd name="connsiteY6" fmla="*/ 0 h 1505243"/>
                <a:gd name="connsiteX0" fmla="*/ 0 w 3324005"/>
                <a:gd name="connsiteY0" fmla="*/ 7034 h 1512277"/>
                <a:gd name="connsiteX1" fmla="*/ 3056720 w 3324005"/>
                <a:gd name="connsiteY1" fmla="*/ 0 h 1512277"/>
                <a:gd name="connsiteX2" fmla="*/ 3324005 w 3324005"/>
                <a:gd name="connsiteY2" fmla="*/ 759656 h 1512277"/>
                <a:gd name="connsiteX3" fmla="*/ 3042651 w 3324005"/>
                <a:gd name="connsiteY3" fmla="*/ 1484141 h 1512277"/>
                <a:gd name="connsiteX4" fmla="*/ 0 w 3324005"/>
                <a:gd name="connsiteY4" fmla="*/ 1512277 h 1512277"/>
                <a:gd name="connsiteX5" fmla="*/ 295422 w 3324005"/>
                <a:gd name="connsiteY5" fmla="*/ 731520 h 1512277"/>
                <a:gd name="connsiteX6" fmla="*/ 0 w 3324005"/>
                <a:gd name="connsiteY6" fmla="*/ 7034 h 1512277"/>
                <a:gd name="connsiteX0" fmla="*/ 0 w 3324005"/>
                <a:gd name="connsiteY0" fmla="*/ 7034 h 1519310"/>
                <a:gd name="connsiteX1" fmla="*/ 3056720 w 3324005"/>
                <a:gd name="connsiteY1" fmla="*/ 0 h 1519310"/>
                <a:gd name="connsiteX2" fmla="*/ 3324005 w 3324005"/>
                <a:gd name="connsiteY2" fmla="*/ 759656 h 1519310"/>
                <a:gd name="connsiteX3" fmla="*/ 3042651 w 3324005"/>
                <a:gd name="connsiteY3" fmla="*/ 1519310 h 1519310"/>
                <a:gd name="connsiteX4" fmla="*/ 0 w 3324005"/>
                <a:gd name="connsiteY4" fmla="*/ 1512277 h 1519310"/>
                <a:gd name="connsiteX5" fmla="*/ 295422 w 3324005"/>
                <a:gd name="connsiteY5" fmla="*/ 731520 h 1519310"/>
                <a:gd name="connsiteX6" fmla="*/ 0 w 3324005"/>
                <a:gd name="connsiteY6" fmla="*/ 7034 h 151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4005" h="1519310">
                  <a:moveTo>
                    <a:pt x="0" y="7034"/>
                  </a:moveTo>
                  <a:lnTo>
                    <a:pt x="3056720" y="0"/>
                  </a:lnTo>
                  <a:lnTo>
                    <a:pt x="3324005" y="759656"/>
                  </a:lnTo>
                  <a:lnTo>
                    <a:pt x="3042651" y="1519310"/>
                  </a:lnTo>
                  <a:lnTo>
                    <a:pt x="0" y="1512277"/>
                  </a:lnTo>
                  <a:lnTo>
                    <a:pt x="295422" y="731520"/>
                  </a:lnTo>
                  <a:lnTo>
                    <a:pt x="0" y="7034"/>
                  </a:lnTo>
                  <a:close/>
                </a:path>
              </a:pathLst>
            </a:custGeom>
            <a:solidFill>
              <a:srgbClr val="004F8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83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388554" y="3622621"/>
              <a:ext cx="2523771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1688884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>
                  <a:solidFill>
                    <a:schemeClr val="bg1"/>
                  </a:solidFill>
                </a:rPr>
                <a:t>ШАГ 4</a:t>
              </a:r>
              <a:r>
                <a:rPr lang="ru-RU" sz="1200" dirty="0">
                  <a:solidFill>
                    <a:schemeClr val="bg1"/>
                  </a:solidFill>
                </a:rPr>
                <a:t/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100" b="0" dirty="0">
                  <a:solidFill>
                    <a:schemeClr val="bg1"/>
                  </a:solidFill>
                </a:rPr>
                <a:t>Формирование внутренних</a:t>
              </a:r>
              <a:br>
                <a:rPr lang="ru-RU" sz="1100" b="0" dirty="0">
                  <a:solidFill>
                    <a:schemeClr val="bg1"/>
                  </a:solidFill>
                </a:rPr>
              </a:br>
              <a:r>
                <a:rPr lang="ru-RU" sz="1100" b="0" dirty="0">
                  <a:solidFill>
                    <a:schemeClr val="bg1"/>
                  </a:solidFill>
                </a:rPr>
                <a:t>норм выдачи СИЗ предприятия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-81886" y="1818335"/>
            <a:ext cx="12467230" cy="979454"/>
          </a:xfrm>
          <a:prstGeom prst="roundRect">
            <a:avLst>
              <a:gd name="adj" fmla="val 8163"/>
            </a:avLst>
          </a:prstGeom>
          <a:solidFill>
            <a:schemeClr val="tx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/>
          </a:p>
        </p:txBody>
      </p:sp>
      <p:pic>
        <p:nvPicPr>
          <p:cNvPr id="1027" name="Picture 3" descr="C:\Users\Патиченко\Desktop\6687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" b="-21"/>
          <a:stretch/>
        </p:blipFill>
        <p:spPr bwMode="auto">
          <a:xfrm>
            <a:off x="10182385" y="1289628"/>
            <a:ext cx="2365689" cy="57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 bwMode="auto">
          <a:xfrm>
            <a:off x="2879354" y="1875649"/>
            <a:ext cx="5902035" cy="791322"/>
          </a:xfrm>
          <a:custGeom>
            <a:avLst/>
            <a:gdLst>
              <a:gd name="connsiteX0" fmla="*/ 0 w 6962861"/>
              <a:gd name="connsiteY0" fmla="*/ 0 h 1239995"/>
              <a:gd name="connsiteX1" fmla="*/ 6342864 w 6962861"/>
              <a:gd name="connsiteY1" fmla="*/ 0 h 1239995"/>
              <a:gd name="connsiteX2" fmla="*/ 6962861 w 6962861"/>
              <a:gd name="connsiteY2" fmla="*/ 619998 h 1239995"/>
              <a:gd name="connsiteX3" fmla="*/ 6342864 w 6962861"/>
              <a:gd name="connsiteY3" fmla="*/ 1239995 h 1239995"/>
              <a:gd name="connsiteX4" fmla="*/ 0 w 6962861"/>
              <a:gd name="connsiteY4" fmla="*/ 1239995 h 1239995"/>
              <a:gd name="connsiteX5" fmla="*/ 0 w 6962861"/>
              <a:gd name="connsiteY5" fmla="*/ 0 h 1239995"/>
              <a:gd name="connsiteX0" fmla="*/ 0 w 6753137"/>
              <a:gd name="connsiteY0" fmla="*/ 0 h 1239995"/>
              <a:gd name="connsiteX1" fmla="*/ 6342864 w 6753137"/>
              <a:gd name="connsiteY1" fmla="*/ 0 h 1239995"/>
              <a:gd name="connsiteX2" fmla="*/ 6753137 w 6753137"/>
              <a:gd name="connsiteY2" fmla="*/ 578053 h 1239995"/>
              <a:gd name="connsiteX3" fmla="*/ 6342864 w 6753137"/>
              <a:gd name="connsiteY3" fmla="*/ 1239995 h 1239995"/>
              <a:gd name="connsiteX4" fmla="*/ 0 w 6753137"/>
              <a:gd name="connsiteY4" fmla="*/ 1239995 h 1239995"/>
              <a:gd name="connsiteX5" fmla="*/ 0 w 6753137"/>
              <a:gd name="connsiteY5" fmla="*/ 0 h 1239995"/>
              <a:gd name="connsiteX0" fmla="*/ 0 w 6761526"/>
              <a:gd name="connsiteY0" fmla="*/ 0 h 1239995"/>
              <a:gd name="connsiteX1" fmla="*/ 6342864 w 6761526"/>
              <a:gd name="connsiteY1" fmla="*/ 0 h 1239995"/>
              <a:gd name="connsiteX2" fmla="*/ 6761526 w 6761526"/>
              <a:gd name="connsiteY2" fmla="*/ 611609 h 1239995"/>
              <a:gd name="connsiteX3" fmla="*/ 6342864 w 6761526"/>
              <a:gd name="connsiteY3" fmla="*/ 1239995 h 1239995"/>
              <a:gd name="connsiteX4" fmla="*/ 0 w 6761526"/>
              <a:gd name="connsiteY4" fmla="*/ 1239995 h 1239995"/>
              <a:gd name="connsiteX5" fmla="*/ 0 w 6761526"/>
              <a:gd name="connsiteY5" fmla="*/ 0 h 1239995"/>
              <a:gd name="connsiteX0" fmla="*/ 0 w 6591920"/>
              <a:gd name="connsiteY0" fmla="*/ 0 h 1239995"/>
              <a:gd name="connsiteX1" fmla="*/ 6342864 w 6591920"/>
              <a:gd name="connsiteY1" fmla="*/ 0 h 1239995"/>
              <a:gd name="connsiteX2" fmla="*/ 6591920 w 6591920"/>
              <a:gd name="connsiteY2" fmla="*/ 604235 h 1239995"/>
              <a:gd name="connsiteX3" fmla="*/ 6342864 w 6591920"/>
              <a:gd name="connsiteY3" fmla="*/ 1239995 h 1239995"/>
              <a:gd name="connsiteX4" fmla="*/ 0 w 6591920"/>
              <a:gd name="connsiteY4" fmla="*/ 1239995 h 1239995"/>
              <a:gd name="connsiteX5" fmla="*/ 0 w 6591920"/>
              <a:gd name="connsiteY5" fmla="*/ 0 h 123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1920" h="1239995">
                <a:moveTo>
                  <a:pt x="0" y="0"/>
                </a:moveTo>
                <a:lnTo>
                  <a:pt x="6342864" y="0"/>
                </a:lnTo>
                <a:lnTo>
                  <a:pt x="6591920" y="604235"/>
                </a:lnTo>
                <a:lnTo>
                  <a:pt x="6342864" y="1239995"/>
                </a:lnTo>
                <a:lnTo>
                  <a:pt x="0" y="123999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b="0" dirty="0">
                <a:solidFill>
                  <a:srgbClr val="002060"/>
                </a:solidFill>
              </a:rPr>
              <a:t>Информацию о классе(ах) защиты (пример, сигнальная одежда 1,2,3 класса защиты)</a:t>
            </a:r>
          </a:p>
          <a:p>
            <a:pPr marL="171450" indent="-171450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b="0" dirty="0">
                <a:solidFill>
                  <a:srgbClr val="002060"/>
                </a:solidFill>
              </a:rPr>
              <a:t>Эксплуатационных уровнях защиты (пример, одежда специальная для защиты</a:t>
            </a:r>
            <a:br>
              <a:rPr lang="ru-RU" sz="1000" b="0" dirty="0">
                <a:solidFill>
                  <a:srgbClr val="002060"/>
                </a:solidFill>
              </a:rPr>
            </a:br>
            <a:r>
              <a:rPr lang="ru-RU" sz="1000" b="0" dirty="0">
                <a:solidFill>
                  <a:srgbClr val="002060"/>
                </a:solidFill>
              </a:rPr>
              <a:t>от конвективной теплоты (В1, В2, В3), от теплового излучения (С1,С2,С3,С4)</a:t>
            </a:r>
          </a:p>
          <a:p>
            <a:pPr marL="171450" indent="-171450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b="0" dirty="0">
                <a:solidFill>
                  <a:srgbClr val="002060"/>
                </a:solidFill>
              </a:rPr>
              <a:t>Особенностях конструкции, комплектности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C7B25-AD03-9747-987B-86DB26E33B08}"/>
              </a:ext>
            </a:extLst>
          </p:cNvPr>
          <p:cNvSpPr txBox="1">
            <a:spLocks/>
          </p:cNvSpPr>
          <p:nvPr/>
        </p:nvSpPr>
        <p:spPr>
          <a:xfrm>
            <a:off x="690547" y="645454"/>
            <a:ext cx="9839845" cy="6441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14A89"/>
                </a:solidFill>
                <a:latin typeface="Arial" pitchFamily="34" charset="0"/>
              </a:defRPr>
            </a:lvl9pPr>
          </a:lstStyle>
          <a:p>
            <a:pPr marL="0" marR="0" lvl="0" indent="0" defTabSz="914400" latinLnBrk="0">
              <a:lnSpc>
                <a:spcPts val="3900"/>
              </a:lnSpc>
              <a:buClrTx/>
              <a:buSzTx/>
              <a:buFontTx/>
              <a:buNone/>
              <a:tabLst/>
              <a:defRPr/>
            </a:pPr>
            <a:r>
              <a:rPr lang="ru-RU" altLang="ru-RU" sz="3200" dirty="0">
                <a:solidFill>
                  <a:srgbClr val="002060"/>
                </a:solidFill>
              </a:rPr>
              <a:t>Разработка внутренних норм предприятия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kumimoji="0" lang="ru-RU" altLang="ru-RU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0451" y="1402115"/>
            <a:ext cx="6259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Внутренние нормы выдачи СИЗ должны содержать:</a:t>
            </a:r>
            <a:br>
              <a:rPr lang="ru-RU" dirty="0">
                <a:solidFill>
                  <a:srgbClr val="0070C0"/>
                </a:solidFill>
                <a:latin typeface="+mn-lt"/>
                <a:cs typeface="+mn-cs"/>
              </a:rPr>
            </a:br>
            <a:endParaRPr lang="ru-RU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195" y="2941481"/>
            <a:ext cx="6096000" cy="25006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Особенности конструкции</a:t>
            </a:r>
            <a:r>
              <a:rPr lang="ru-RU" sz="2000" spc="-300" dirty="0">
                <a:solidFill>
                  <a:srgbClr val="002060"/>
                </a:solidFill>
              </a:rPr>
              <a:t> </a:t>
            </a:r>
            <a:r>
              <a:rPr lang="ru-RU" sz="800" b="0" dirty="0">
                <a:solidFill>
                  <a:srgbClr val="002060"/>
                </a:solidFill>
              </a:rPr>
              <a:t>(пример):</a:t>
            </a:r>
          </a:p>
          <a:p>
            <a:endParaRPr lang="ru-RU" sz="10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Средство индивидуальной защиты ног: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2060"/>
                </a:solidFill>
              </a:rPr>
              <a:t>наличие ударопрочного подноска 200 Дж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2060"/>
                </a:solidFill>
              </a:rPr>
              <a:t>наличие проколозащитной стельки 1200Н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2060"/>
                </a:solidFill>
              </a:rPr>
              <a:t>с перфорационными отверстиями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Средства индивидуальной защиты рук: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2060"/>
                </a:solidFill>
              </a:rPr>
              <a:t>наличие противоударных накладок</a:t>
            </a:r>
          </a:p>
          <a:p>
            <a:endParaRPr lang="ru-RU" sz="105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Средства индивидуальной защиты органов зрения: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2060"/>
                </a:solidFill>
              </a:rPr>
              <a:t>закрытые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2060"/>
                </a:solidFill>
              </a:rPr>
              <a:t>устойчивость к запотеванию</a:t>
            </a:r>
          </a:p>
        </p:txBody>
      </p:sp>
      <p:pic>
        <p:nvPicPr>
          <p:cNvPr id="19" name="Google Shape;938;p51"/>
          <p:cNvPicPr preferRelativeResize="0">
            <a:picLocks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10" b="49"/>
          <a:stretch/>
        </p:blipFill>
        <p:spPr>
          <a:xfrm rot="10800000">
            <a:off x="4909899" y="5552554"/>
            <a:ext cx="940319" cy="73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8" y="5415869"/>
            <a:ext cx="1214275" cy="98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 descr="Полуботинки мужские кожаные «Юнигард» с перфорацией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/>
        </p:blipFill>
        <p:spPr bwMode="auto">
          <a:xfrm>
            <a:off x="1537498" y="5460917"/>
            <a:ext cx="1283414" cy="8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216448" y="2962997"/>
            <a:ext cx="43026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Комплектность</a:t>
            </a:r>
            <a:r>
              <a:rPr lang="ru-RU" sz="2000" spc="-300" dirty="0">
                <a:solidFill>
                  <a:srgbClr val="002060"/>
                </a:solidFill>
              </a:rPr>
              <a:t> </a:t>
            </a:r>
            <a:r>
              <a:rPr lang="ru-RU" sz="800" b="0" dirty="0">
                <a:solidFill>
                  <a:srgbClr val="002060"/>
                </a:solidFill>
              </a:rPr>
              <a:t>(пример):</a:t>
            </a:r>
          </a:p>
          <a:p>
            <a:endParaRPr lang="ru-RU" sz="10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Одежда специальная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="0" dirty="0">
                <a:solidFill>
                  <a:srgbClr val="002060"/>
                </a:solidFill>
              </a:rPr>
              <a:t>куртка, брюки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="0" dirty="0">
                <a:solidFill>
                  <a:srgbClr val="002060"/>
                </a:solidFill>
              </a:rPr>
              <a:t>куртка, полукомбинезон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="0" dirty="0">
                <a:solidFill>
                  <a:srgbClr val="002060"/>
                </a:solidFill>
              </a:rPr>
              <a:t>куртка, брюки, жилет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="0" dirty="0">
                <a:solidFill>
                  <a:srgbClr val="002060"/>
                </a:solidFill>
              </a:rPr>
              <a:t>куртка, брюки, фартук и т. п.</a:t>
            </a:r>
          </a:p>
        </p:txBody>
      </p:sp>
      <p:pic>
        <p:nvPicPr>
          <p:cNvPr id="1026" name="Picture 2" descr="C:\Users\Патиченко\Desktop\331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/>
          <a:stretch/>
        </p:blipFill>
        <p:spPr bwMode="auto">
          <a:xfrm>
            <a:off x="8556445" y="1555604"/>
            <a:ext cx="2398681" cy="533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ерчатки защитные UVEX HexArmor GGT5 Mud Series 4021Х (Мад Сериес 4021Х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1963277">
            <a:off x="2587449" y="5392892"/>
            <a:ext cx="1198117" cy="74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Очки закрытые UVEX «Мегасоник» (9320265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"/>
          <a:stretch/>
        </p:blipFill>
        <p:spPr bwMode="auto">
          <a:xfrm>
            <a:off x="3652840" y="5672863"/>
            <a:ext cx="1238424" cy="6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D2B0E"/>
      </a:accent1>
      <a:accent2>
        <a:srgbClr val="EC7B0A"/>
      </a:accent2>
      <a:accent3>
        <a:srgbClr val="FFFFFF"/>
      </a:accent3>
      <a:accent4>
        <a:srgbClr val="000000"/>
      </a:accent4>
      <a:accent5>
        <a:srgbClr val="EBACAA"/>
      </a:accent5>
      <a:accent6>
        <a:srgbClr val="D66F08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DD2B0E"/>
        </a:accent1>
        <a:accent2>
          <a:srgbClr val="EC7B0A"/>
        </a:accent2>
        <a:accent3>
          <a:srgbClr val="FFFFFF"/>
        </a:accent3>
        <a:accent4>
          <a:srgbClr val="000000"/>
        </a:accent4>
        <a:accent5>
          <a:srgbClr val="EBACAA"/>
        </a:accent5>
        <a:accent6>
          <a:srgbClr val="D66F08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D2B0E"/>
      </a:accent1>
      <a:accent2>
        <a:srgbClr val="EC7B0A"/>
      </a:accent2>
      <a:accent3>
        <a:srgbClr val="FFFFFF"/>
      </a:accent3>
      <a:accent4>
        <a:srgbClr val="000000"/>
      </a:accent4>
      <a:accent5>
        <a:srgbClr val="EBACAA"/>
      </a:accent5>
      <a:accent6>
        <a:srgbClr val="D66F08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DD2B0E"/>
        </a:accent1>
        <a:accent2>
          <a:srgbClr val="EC7B0A"/>
        </a:accent2>
        <a:accent3>
          <a:srgbClr val="FFFFFF"/>
        </a:accent3>
        <a:accent4>
          <a:srgbClr val="000000"/>
        </a:accent4>
        <a:accent5>
          <a:srgbClr val="EBACAA"/>
        </a:accent5>
        <a:accent6>
          <a:srgbClr val="D66F08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19879</TotalTime>
  <Words>666</Words>
  <Application>Microsoft Office PowerPoint</Application>
  <PresentationFormat>Произвольный</PresentationFormat>
  <Paragraphs>180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1_Специальное оформление</vt:lpstr>
      <vt:lpstr>Специальное оформление</vt:lpstr>
      <vt:lpstr>2_Специальное оформление</vt:lpstr>
      <vt:lpstr>3_Специальное оформление</vt:lpstr>
      <vt:lpstr>Тема4</vt:lpstr>
      <vt:lpstr>1_Office Theme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Тема5</vt:lpstr>
      <vt:lpstr>15_Специальное оформление</vt:lpstr>
      <vt:lpstr>16_Специальное оформление</vt:lpstr>
      <vt:lpstr>2_Тема5</vt:lpstr>
      <vt:lpstr>4_Office Theme</vt:lpstr>
      <vt:lpstr>1_Тема4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Потапов</dc:creator>
  <cp:lastModifiedBy>Ламина Елена Аркадьевна</cp:lastModifiedBy>
  <cp:revision>854</cp:revision>
  <dcterms:created xsi:type="dcterms:W3CDTF">2018-09-05T13:31:07Z</dcterms:created>
  <dcterms:modified xsi:type="dcterms:W3CDTF">2022-12-20T05:09:33Z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2018-09-05T00:00:00Z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2018-09-05T00:00:00Z</vt:filetime>
  </property>
  <property fmtid="{D5CDD505-2E9C-101B-9397-08002B2CF9AE}" pid="5" name="NXPowerLiteLastOptimized">
    <vt:lpwstr>3211878</vt:lpwstr>
  </property>
  <property fmtid="{D5CDD505-2E9C-101B-9397-08002B2CF9AE}" pid="6" name="NXPowerLiteSettings">
    <vt:lpwstr>E680073804F000</vt:lpwstr>
  </property>
  <property fmtid="{D5CDD505-2E9C-101B-9397-08002B2CF9AE}" pid="7" name="NXPowerLiteVersion">
    <vt:lpwstr>D9.1.4</vt:lpwstr>
  </property>
</Properties>
</file>