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9" r:id="rId3"/>
    <p:sldId id="265" r:id="rId4"/>
    <p:sldId id="260" r:id="rId5"/>
    <p:sldId id="263" r:id="rId6"/>
    <p:sldId id="258" r:id="rId7"/>
    <p:sldId id="261" r:id="rId8"/>
    <p:sldId id="264" r:id="rId9"/>
    <p:sldId id="262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0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3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2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2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7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46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5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4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48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5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BA0070-F06C-4699-9498-EB2472D8A34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3FB582-2693-4607-A648-55616FE50C7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2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18190/e911c608ce23ae81596fe8c2a1d35b44a98504c0/" TargetMode="External"/><Relationship Id="rId7" Type="http://schemas.openxmlformats.org/officeDocument/2006/relationships/hyperlink" Target="https://www.consultant.ru/document/cons_doc_LAW_418190/31a4c3dd297a77ace03a5e5fe07ef9d427341722/" TargetMode="External"/><Relationship Id="rId2" Type="http://schemas.openxmlformats.org/officeDocument/2006/relationships/hyperlink" Target="https://www.consultant.ru/document/cons_doc_LAW_418190/871f91c2776539f8846fcf5645c1d3567f1237c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ultant.ru/document/cons_doc_LAW_418190/e3e819c9731cb07eaf6e3fb9b93fb5fcee654849/" TargetMode="External"/><Relationship Id="rId5" Type="http://schemas.openxmlformats.org/officeDocument/2006/relationships/hyperlink" Target="https://www.consultant.ru/document/cons_doc_LAW_418190/ddf660749792d844d7a5a4e83fa43f70ab4f4950/" TargetMode="External"/><Relationship Id="rId4" Type="http://schemas.openxmlformats.org/officeDocument/2006/relationships/hyperlink" Target="https://www.consultant.ru/document/cons_doc_LAW_418190/0a0a9767c2dad11598c2a5bca45b927abe372b45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ormativ.kontur.ru/document?moduleId=1&amp;documentId=413840&amp;p=1210&amp;utm_source=normativ&amp;utm_medium=banner&amp;utm_campaign=normativ_demodostup2days&amp;utm_content=home&amp;utm_term=guest&amp;utm_referer=yandex.ru&amp;utm_startpage=kontur.ru%2Farticles%2F6563&amp;utm_orderpage=kontur.ru%2Farticles%2F6563#h77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2C04F-C273-E55B-FE43-5CC3A9476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349" y="1999578"/>
            <a:ext cx="10058400" cy="3566160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учету микроповреждений (микротравм) работников. Положение об особенностях расследования несчастных случаев на производстве в отдельных отраслях и организациях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DB57D3-DD14-23DE-C108-53A31D97E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148" y="5172057"/>
            <a:ext cx="10058400" cy="1143000"/>
          </a:xfrm>
        </p:spPr>
        <p:txBody>
          <a:bodyPr/>
          <a:lstStyle/>
          <a:p>
            <a:r>
              <a:rPr lang="ru-RU" dirty="0"/>
              <a:t>Останина Арина Дмитриевна, специалист по охране труда ЧУ ДПО «Многофункциональный учебный центр»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2EDE13-CD92-0C77-F993-B21D33315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19" y="145254"/>
            <a:ext cx="10573992" cy="18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A69EA-CADE-36AD-1BF5-E0A4D514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расследования микротравм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CD3E7-4EC0-46B3-EA33-7A112B139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77" y="1845733"/>
            <a:ext cx="10935093" cy="440423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Руководитель структурного подразделения и лица, участвующие в расследовании микротравмы,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осмотр места происшествия, опрос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пострадавшего, а также свидетелей происшедшего (при наличии).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Руководитель структурного подразделения по результатам расследования в течение суток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справку о рассмотрении обстоятельств и причин, приведших к возникновению микроповреждения (микротравмы) работника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экземпляре и направляет специалисту по охране труда.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Руководитель структурного подразделения по окончании расследования микротравмы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при необходимости внеплановый инструктаж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причастным работникам при нарушении требований охраны труда, если эти нарушения создавали реальную угрозу наступления тяжких последствий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Учет произошедших микротравм ведется в журнале учета микротравм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32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15AB4-39F6-525A-291C-D33585B4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FACD5-32CD-CE41-9F05-3611C5A8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970297-2815-FF1F-A670-7BB4F74A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187" y="-216816"/>
            <a:ext cx="6787299" cy="715036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6DA103-FB1D-52F6-EEAC-7040DCF4730F}"/>
              </a:ext>
            </a:extLst>
          </p:cNvPr>
          <p:cNvSpPr/>
          <p:nvPr/>
        </p:nvSpPr>
        <p:spPr>
          <a:xfrm>
            <a:off x="-131975" y="6108569"/>
            <a:ext cx="3054284" cy="824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5E50D4-B6E3-EE01-BE85-859D49C564AC}"/>
              </a:ext>
            </a:extLst>
          </p:cNvPr>
          <p:cNvSpPr/>
          <p:nvPr/>
        </p:nvSpPr>
        <p:spPr>
          <a:xfrm>
            <a:off x="9596486" y="6158907"/>
            <a:ext cx="3054284" cy="824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8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0FAA3-F8C9-E1AD-F5CB-53873865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2AD4A-A4D9-04A3-884D-ED958CC8A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A85D4-F7D9-9B26-7127-3D4C879B9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603"/>
            <a:ext cx="12192000" cy="65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B9EB3-C6C8-5EE1-35B7-5F4EF69F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49" y="118826"/>
            <a:ext cx="10723932" cy="17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Пример внедрения положения о расследовании микротравм на предприятии производства пищевой продукции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184EC-C684-1ADA-4DBC-B89843FA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37" y="1961109"/>
            <a:ext cx="3842611" cy="40233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Miss-это инициатива компании предотвратить появление несчастных случаев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программы-повышение культуры безопасности на производстве и раннее выявление потенциально опасных факторов приводящих к аварии, несчастному случаю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68D5CE-9748-0027-C5BF-53FE5FD5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690" y="1791415"/>
            <a:ext cx="7539749" cy="4381590"/>
          </a:xfrm>
          <a:prstGeom prst="rect">
            <a:avLst/>
          </a:prstGeom>
        </p:spPr>
      </p:pic>
      <p:pic>
        <p:nvPicPr>
          <p:cNvPr id="4" name="Рисунок 3" descr="Скрепка">
            <a:extLst>
              <a:ext uri="{FF2B5EF4-FFF2-40B4-BE49-F238E27FC236}">
                <a16:creationId xmlns:a16="http://schemas.microsoft.com/office/drawing/2014/main" id="{FA9FAB99-DA7B-6DAA-EA0E-20F608856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645" y="1961109"/>
            <a:ext cx="416700" cy="416700"/>
          </a:xfrm>
          <a:prstGeom prst="rect">
            <a:avLst/>
          </a:prstGeom>
        </p:spPr>
      </p:pic>
      <p:pic>
        <p:nvPicPr>
          <p:cNvPr id="6" name="Рисунок 5" descr="Скрепка">
            <a:extLst>
              <a:ext uri="{FF2B5EF4-FFF2-40B4-BE49-F238E27FC236}">
                <a16:creationId xmlns:a16="http://schemas.microsoft.com/office/drawing/2014/main" id="{99015AAD-492D-EFB9-CDF7-C8E907D24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645" y="3693386"/>
            <a:ext cx="416700" cy="4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C11F8-0E66-363F-26B4-5F28965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Изменения по порядку расследования несчастных случаев на производстве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C1508-6BE9-F5BF-A785-263786B5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7" y="1845734"/>
            <a:ext cx="11453566" cy="490385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01.09.2022 также вступило в силу новое положение о расследовании несчастных случаев на производстве, утвержденное приказом Минтруда от 20.04.2022 № 223н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227 Трудового кодекса Российской Федерации к расследованию несчастных случаев относят, если работником были получены: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телесные повреждения (травмы), в том числе нанесенные другим лицом;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тепловой удар;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ожог;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обморожение;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отравление;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утопление;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поражение электрическим током, молнией, излучением;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укусы и другие телесные повреждения, нанесенные животными, в том числе насекомыми и паукообразными;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повреждения вследствие взрывов, аварий, разрушения зданий, сооружений и конструкций, стихийных бедствий и других чрезвычайных обстоятельств;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иные повреждения здоровья, обусловленные воздействием внешних факторов, повлекшие за собой необходимость перевода пострадавших на другую работу, временную или стойкую утрату ими трудоспособности либо смерть пострадавших.</a:t>
            </a:r>
          </a:p>
        </p:txBody>
      </p:sp>
    </p:spTree>
    <p:extLst>
      <p:ext uri="{BB962C8B-B14F-4D97-AF65-F5344CB8AC3E}">
        <p14:creationId xmlns:p14="http://schemas.microsoft.com/office/powerpoint/2010/main" val="106918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F10AF-DA9D-4FB2-C0C0-545C903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по порядку расследования несчастных случаев на производстве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A0BAF-5917-F938-4655-955A4D23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06" y="1857647"/>
            <a:ext cx="11280987" cy="455380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Уважительные причины замены членов комиссии по расследованию несчастного случая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 НС сообщили не в установленные сроки, а именно в течение 24 часов, то НС расследуется по заявлению пострадавшего или его доверенного лица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дистанционных технологий при опросе и осмотре места НС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пострадавшего несовершеннолетнего только в присутствии родителей или опекунов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дистанционных технологий для заседания комиссии </a:t>
            </a:r>
            <a:r>
              <a:rPr lang="ru-RU" sz="3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расследованию несчастного случая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результаты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сроки уведомления о последствиях НС и принятых мерах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Классификаторы для расследования НС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проведенной оценке профессиональных рисков на рабочем месте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документов </a:t>
            </a:r>
            <a:endParaRPr lang="ru-RU" sz="31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0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151CC-75F0-C83C-8603-9C4C98B8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расследования несчастных случаев на производстве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A6017-8F3C-3008-B228-F4BC4429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3" y="1845733"/>
            <a:ext cx="10624008" cy="44230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228 Трудового кодекса РФ определены следующие действия для работодателя при возникновении НС: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организовать первую помощь пострадавшему и при необходимости доставку его в медицинскую организацию.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неотложные меры по предотвращению развития аварийной или иной чрезвычайной ситуации и воздействия травмирующих факторов на других лиц.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до начала расследования несчастного случая обстановку, какой она была на момент происшествия, если это не угрожает жизни и здоровью других лиц и не ведет к катастрофе, аварии или возникновению иных чрезвычайных обстоятельств, а в случае невозможности ее сохранения — зафиксировать сложившуюся обстановку (составить схемы, провести фотографирование или видеосъемку, другие мероприятия).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установленный срок (24 часа) произвести информирование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компетентных органов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 тяжелом несчастном случае или несчастном случае со смертельным исходом — также родственников пострадавшего.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иные необходимые меры по организации и обеспечению надлежащего и своевременного расследования несчастного случая и оформлению материалов расследования.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52637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940F4-8830-8EC6-E06D-2D82B7E7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несчастных случаев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F3235-7875-2E67-6F32-AED898F7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56F27E-B619-7A28-A132-6692F4F4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-31855"/>
            <a:ext cx="10058400" cy="68898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1847D9-E300-DA86-2AE6-6C5F66ADE678}"/>
              </a:ext>
            </a:extLst>
          </p:cNvPr>
          <p:cNvSpPr/>
          <p:nvPr/>
        </p:nvSpPr>
        <p:spPr>
          <a:xfrm>
            <a:off x="-75414" y="6240544"/>
            <a:ext cx="117269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249917-A3EC-B33C-CA51-5DCB2C5F5FAF}"/>
              </a:ext>
            </a:extLst>
          </p:cNvPr>
          <p:cNvSpPr/>
          <p:nvPr/>
        </p:nvSpPr>
        <p:spPr>
          <a:xfrm>
            <a:off x="11094720" y="6308435"/>
            <a:ext cx="117269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5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796CA-DCEA-0400-CFD0-962DB83E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42" y="263527"/>
            <a:ext cx="10507116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Перечень документов, которые необходимо оформить при расследовании НС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89AD8-81B6-683A-8FCF-C90C37A6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26" y="1845733"/>
            <a:ext cx="10953947" cy="47487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 приказ (распоряжение) работодателя о создании комиссии по расследованию несчастного случая;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планы, эскизы, схемы, протокол осмотра места происшествия, а при необходимости - фото- и видеоматериалы;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документы, характеризующие состояние рабочего места, наличие опасных и вредных производственных факторов;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выписки из журналов регистрации инструктажей по охране труда и протоколов проверки знания, пострадавшими требований по охране труда;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протоколы опросов очевидцев несчастного случая и должностных лиц, объяснения пострадавших;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экспертные заключения специалистов, результаты технических расчетов, лабораторных исследований и испытаний;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медицинское заключение о характере и степени тяжести повреждения, причиненного здоровью пострадавшего, или причине его смерти, нахождении пострадавшего в момент несчастного случая в состоянии алкогольного, наркотического или иного токсического опьянения».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Форма заключения представлена в Приложении №1 Приказа Минздравсоцразвития Российской Федерации от 15 апреля 2005 года №275 «О формах документов, необходимых для расследования несчастных случаев на производстве» - учетная форма №315/у.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 копии документов, подтверждающих выдачу пострадавшему специальной одежды, специальной обуви и других средств индивидуальной защиты в соответствии с действующими нормами;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 копии инструкций по охране труда, организационно-технологической документации;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 удостоверения или протоколы по охране труда;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/>
              <a:t> трудовой </a:t>
            </a:r>
            <a:r>
              <a:rPr lang="ru-RU" dirty="0"/>
              <a:t>договор </a:t>
            </a:r>
          </a:p>
        </p:txBody>
      </p:sp>
    </p:spTree>
    <p:extLst>
      <p:ext uri="{BB962C8B-B14F-4D97-AF65-F5344CB8AC3E}">
        <p14:creationId xmlns:p14="http://schemas.microsoft.com/office/powerpoint/2010/main" val="41458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6A5FF-B9C9-1039-F687-1929BD09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документов, которые необходимо оформить при расследовании НС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272B2-D56F-4DF2-771B-7D18D9B34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401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о несчастном случае на производстве (групповом, тяжелом несчастном случае, несчастном случае со смертельным исходом).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легком несчастном случае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сообщение о страховом случае (о несчастном случае на производстве, групповом несчастном случае, тяжелом несчастном случае, несчастном случае со смертельным исходом, о впервые выявленном профессиональном заболевании) (Приказ ФСС от 24.08.2000 № 1574)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опросов очевидцев, должностных лиц – Форма № 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осмотра места несчастного случая – Форма №9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 расследовании группового несчастного случая (легкого несчастного случая, тяжелого несчастного случая, несчастного случая со смертельным исходом) - Форма № 5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 несчастном случае на производстве - Форма № 2 Форма Н-1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последствиях несчастного случая на производстве и принятых мерах (Форма N 10)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20D70-A585-CE58-A6C7-B751A98685D5}"/>
              </a:ext>
            </a:extLst>
          </p:cNvPr>
          <p:cNvSpPr txBox="1"/>
          <p:nvPr/>
        </p:nvSpPr>
        <p:spPr>
          <a:xfrm>
            <a:off x="1036320" y="5686508"/>
            <a:ext cx="9618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Формы документов приведены в Приказе от 20 апреля 2022 г. № 223н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66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F3C65-7500-DDFA-D686-35C61BEF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4420"/>
            <a:ext cx="10058400" cy="926655"/>
          </a:xfrm>
        </p:spPr>
        <p:txBody>
          <a:bodyPr/>
          <a:lstStyle/>
          <a:p>
            <a:pPr algn="ctr"/>
            <a:r>
              <a:rPr lang="ru-RU" dirty="0"/>
              <a:t>Требования законодательства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4BFB3-29FA-3E03-68E0-A06627CE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1845734"/>
            <a:ext cx="11594969" cy="417799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ст. 214, 226, 227-229 Трудового кодекса РФ закрепили обязанность за работодателем проводить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расследование и учет несчастных случаев на производстве и профессиональных заболеваний, учет и рассмотрение причин и обстоятельств событий, приведших к возникновению микроповреждений (микротравм)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содействия работодателям Министерство труда и социальной защиты РФ разработало Приказ от 15 сентября 2021 г. № 632н «Об утверждении рекомендаций по учету микроповреждений (микротравм) работников» - Действует с 01.03.2022 г.</a:t>
            </a:r>
          </a:p>
          <a:p>
            <a:pPr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расследования несчастных случаев Министерство труда и социальной защиты РФ разработало Приказ от 20 апреля 2022 г. № 223н «Об утверждении положения об особенностях расследования несчастных случаев на производстве в отдельных отраслях и организациях, форм документов, соответствующих классификаторов, необходимых для расследования несчастных случаев на производстве» - Действует с 01.09.2022 г.</a:t>
            </a:r>
          </a:p>
          <a:p>
            <a:pPr algn="just"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13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FC34C-0F50-FB8B-3B3B-5E740297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Классификаторы НС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7E4F-8A4D-465A-E897-D066DC4C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Классификатор видов (типов) несчастных случаев на производстве (Классификатор № 1)</a:t>
            </a:r>
            <a:endParaRPr lang="ru-RU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u="sng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Классификатор причин несчастных случаев на производстве (Классификатор № 2)</a:t>
            </a:r>
            <a:endParaRPr lang="ru-RU" u="sng" strike="noStrik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Дополнительные классификаторы (Классификатор№3)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 Код профессионального статуса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"ОК 010-2014 (МСКЗ-08). Общероссийский классификатор занятий" (принят и введен в действие Приказом Росстандарта от 12.12.2014 № 2020-ст) (ред. от 18.02.2021)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 Код по статусу занятости</a:t>
            </a:r>
            <a:r>
              <a:rPr lang="ru-RU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(Пример: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работник, выполняющий работу на условиях трудового договора (в том числе заключенного на срок до двух месяцев или на период выполнения сезонных работ)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 Код профессии (должности) (при наличии)</a:t>
            </a:r>
            <a:r>
              <a:rPr lang="ru-RU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указываем регистрационный номер профессионального стандарта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46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80B47-19A6-31CE-0E69-65A6492C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882EF-95EC-BFE3-1AC0-0A7949640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5400" i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5400" i="1">
                <a:solidFill>
                  <a:schemeClr val="accent1">
                    <a:lumMod val="60000"/>
                    <a:lumOff val="40000"/>
                  </a:schemeClr>
                </a:solidFill>
              </a:rPr>
              <a:t>БЛАГОДАРЮ </a:t>
            </a:r>
            <a:r>
              <a:rPr lang="ru-RU" sz="5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2927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3767-863B-A312-796B-72455632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Статистика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4206A-A97F-B5F1-EF81-137CF117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05" y="1996563"/>
            <a:ext cx="5498475" cy="4276792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Основываясь на мировой практике, согласно которой на </a:t>
            </a:r>
            <a:r>
              <a:rPr lang="ru-RU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происшедших микротравм допускается один несчастный случай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временной утратой трудоспособности (</a:t>
            </a:r>
            <a:r>
              <a:rPr lang="ru-RU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100 микротравм – один несчастный случай с тяжелым исходом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1000 микротравм – один несчастный случай со смертельным исходом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на производстве остается без внимания большое количество нарушений требований охраны труда, которые могут привести как к несчастным случаям, так и к другим аварийным ситуациям.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DF7E8E-FF7E-857B-A144-008F72B2E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00" y="2271781"/>
            <a:ext cx="5136486" cy="33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C02AA-7D9C-D55B-55CD-2D89821E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74"/>
            <a:ext cx="10058400" cy="1450757"/>
          </a:xfrm>
        </p:spPr>
        <p:txBody>
          <a:bodyPr/>
          <a:lstStyle/>
          <a:p>
            <a:pPr algn="ctr"/>
            <a:r>
              <a:rPr lang="ru-RU" dirty="0"/>
              <a:t>Ответственность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CCCF1-8944-F59D-03B3-1B8E35AA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1" y="2153110"/>
            <a:ext cx="11613823" cy="4704890"/>
          </a:xfrm>
        </p:spPr>
        <p:txBody>
          <a:bodyPr>
            <a:normAutofit/>
          </a:bodyPr>
          <a:lstStyle/>
          <a:p>
            <a:pPr algn="just"/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 микротравмы в КоАП ничего не сказано. Но за сокрытие несчастного случая  </a:t>
            </a:r>
            <a:r>
              <a:rPr lang="ru-RU" sz="2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работодателю грозит штраф: на граждан — от 300 до 500 рублей; на должностных лиц — от 500 до 1 000 рублей; на юридических лиц — от 5 000 до 10 000 рублей (ст. </a:t>
            </a:r>
            <a:r>
              <a:rPr lang="ru-RU" sz="22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15.34</a:t>
            </a:r>
            <a:r>
              <a:rPr lang="ru-RU" sz="2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КоАП).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 не менее,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 рассмотрение причин и обстоятельств событий, приведших к возникновению микроповреждений (микротравм) относится к требованиям Трудового кодекса РФ, за нарушение требований которого предусмотрена ответственность ч. 1 ст. 5.27.1. КоАП РФ. 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работодателю предусмотрен штраф в размере от 2000 до 5000 рублей; на лиц, осуществляющих предпринимательскую деятельность без образования юридического лица, - от 2000 до 5000 рублей; на юридических лиц - от 50000 до 80000 рублей.</a:t>
            </a:r>
          </a:p>
          <a:p>
            <a:pPr algn="just"/>
            <a:endParaRPr lang="ru-RU" sz="2200" b="0" i="1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крепка">
            <a:extLst>
              <a:ext uri="{FF2B5EF4-FFF2-40B4-BE49-F238E27FC236}">
                <a16:creationId xmlns:a16="http://schemas.microsoft.com/office/drawing/2014/main" id="{6DB079D0-8DA5-7DE1-1B93-546AC4D21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46" y="2153110"/>
            <a:ext cx="416698" cy="416698"/>
          </a:xfrm>
          <a:prstGeom prst="rect">
            <a:avLst/>
          </a:prstGeom>
        </p:spPr>
      </p:pic>
      <p:pic>
        <p:nvPicPr>
          <p:cNvPr id="5" name="Рисунок 4" descr="Скрепка">
            <a:extLst>
              <a:ext uri="{FF2B5EF4-FFF2-40B4-BE49-F238E27FC236}">
                <a16:creationId xmlns:a16="http://schemas.microsoft.com/office/drawing/2014/main" id="{D30770CA-29B9-5A81-415E-638A27270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46" y="3429000"/>
            <a:ext cx="416698" cy="4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1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D55D6-7311-0C7D-C3E7-DAF7898D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Принципы обеспечения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50A1C-F391-5C48-68F8-B493E704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135" y="2184191"/>
            <a:ext cx="9583289" cy="41789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Основными принципами обеспечения безопасности труда являются: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- предупреждение и профилактика опасностей;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-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минимизация повреждения здоровья работников.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Учет микротравм является реализацией принципа обеспечения безопасности, а именно предотвращения и профилактики опасностей. Учет микротравм позволит выявить реальную травмоопасность рабочих процессов. Данные учета должны стать источником информации при проведении оценки профессиональных рисков и специальной оценки условий труда.</a:t>
            </a:r>
          </a:p>
          <a:p>
            <a:pPr marL="0" indent="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крепка">
            <a:extLst>
              <a:ext uri="{FF2B5EF4-FFF2-40B4-BE49-F238E27FC236}">
                <a16:creationId xmlns:a16="http://schemas.microsoft.com/office/drawing/2014/main" id="{85A9B3BD-2AC6-2954-6C5B-F563425BB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437" y="2184191"/>
            <a:ext cx="416698" cy="416698"/>
          </a:xfrm>
          <a:prstGeom prst="rect">
            <a:avLst/>
          </a:prstGeom>
        </p:spPr>
      </p:pic>
      <p:pic>
        <p:nvPicPr>
          <p:cNvPr id="5" name="Рисунок 4" descr="Скрепка">
            <a:extLst>
              <a:ext uri="{FF2B5EF4-FFF2-40B4-BE49-F238E27FC236}">
                <a16:creationId xmlns:a16="http://schemas.microsoft.com/office/drawing/2014/main" id="{E51BD40A-8E24-1AD9-0436-124AAE3A2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437" y="3627400"/>
            <a:ext cx="416698" cy="4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8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1D49D-185A-410A-EE73-BD8E5D3A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8864"/>
          </a:xfrm>
        </p:spPr>
        <p:txBody>
          <a:bodyPr/>
          <a:lstStyle/>
          <a:p>
            <a:pPr algn="ctr"/>
            <a:r>
              <a:rPr lang="ru-RU" dirty="0"/>
              <a:t>Понятие </a:t>
            </a:r>
            <a:r>
              <a:rPr lang="ru-RU" i="1" dirty="0"/>
              <a:t>«Микротравма»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C7127-87B4-18D3-B704-A072B17EA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72" y="1883441"/>
            <a:ext cx="5602291" cy="4583346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Микроповреждения (микротравмы) — это ссадины, кровоподтеки, ушибы мягких тканей, поверхностные раны и другие повреждения. В отличие от более серьезных травм, они не приводят к расстройству здоровья и временной нетрудоспособности.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 предотвращать травматизм еще на этапе предпосылок. Для этого нужно оценивать профессиональные риски, в том числе выяснить, может ли оборудование, инструмент, материалы, применяемые в работе, принести ущерб здоровью, и при каких обстоятельствах это возможно.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D56678-1FD1-FB9E-3A06-C0E66644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865" y="1973086"/>
            <a:ext cx="4938761" cy="3814971"/>
          </a:xfrm>
          <a:prstGeom prst="rect">
            <a:avLst/>
          </a:prstGeom>
        </p:spPr>
      </p:pic>
      <p:pic>
        <p:nvPicPr>
          <p:cNvPr id="6" name="Рисунок 5" descr="Скрепка">
            <a:extLst>
              <a:ext uri="{FF2B5EF4-FFF2-40B4-BE49-F238E27FC236}">
                <a16:creationId xmlns:a16="http://schemas.microsoft.com/office/drawing/2014/main" id="{BC775D01-234B-DA6B-95B8-651EE19E3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374" y="1883441"/>
            <a:ext cx="416698" cy="416698"/>
          </a:xfrm>
          <a:prstGeom prst="rect">
            <a:avLst/>
          </a:prstGeom>
        </p:spPr>
      </p:pic>
      <p:pic>
        <p:nvPicPr>
          <p:cNvPr id="7" name="Рисунок 6" descr="Скрепка">
            <a:extLst>
              <a:ext uri="{FF2B5EF4-FFF2-40B4-BE49-F238E27FC236}">
                <a16:creationId xmlns:a16="http://schemas.microsoft.com/office/drawing/2014/main" id="{B690DBC6-729B-C3FC-30D5-513B2129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374" y="4062604"/>
            <a:ext cx="416698" cy="4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FC3B9-00EC-3974-3C86-93A6E0DF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Какие категории лиц, получивших микротравму, подлежат учету?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14EBB-0F4A-0182-824A-E15F1339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2551"/>
            <a:ext cx="10058400" cy="4023360"/>
          </a:xfrm>
        </p:spPr>
        <p:txBody>
          <a:bodyPr/>
          <a:lstStyle/>
          <a:p>
            <a:pPr algn="just"/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 </a:t>
            </a:r>
            <a:r>
              <a:rPr lang="ru-RU" sz="22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ТК РФ, работодатель должен вести учет травм сотрудников и других лиц, которые участвуют в производственной деятельности. К ним относятся: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на производственной практике;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и другие лица, получающие образование по ученическому договору;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осужденные к лишению свободы и привлеченные к труду, а также выполняющие общественно-полезные работы;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ПК и члены КФХ, принимающие личное трудовое участие в их деятельности.</a:t>
            </a:r>
          </a:p>
          <a:p>
            <a:endParaRPr lang="ru-RU" dirty="0"/>
          </a:p>
        </p:txBody>
      </p:sp>
      <p:pic>
        <p:nvPicPr>
          <p:cNvPr id="4" name="Рисунок 3" descr="Скрепка">
            <a:extLst>
              <a:ext uri="{FF2B5EF4-FFF2-40B4-BE49-F238E27FC236}">
                <a16:creationId xmlns:a16="http://schemas.microsoft.com/office/drawing/2014/main" id="{46897668-0894-8851-049B-85E96255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580" y="2062551"/>
            <a:ext cx="416700" cy="4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936DA-3CE2-CA78-D7C6-447BB440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Внедрение порядка расследования и учета микротравм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AA3F5-2DDC-7B44-4441-186BC19B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6500"/>
            <a:ext cx="10723932" cy="445137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внедрения порядка расследования и учета микротравм необходимо составить и утвердить 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расследовании микротравм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документа учитывайте особенности организационной структуры и специфику организации. Пропишите сроки для всех необходимых процедур. Например, когда нужно подать заявление о микротравме и в какой срок нужно зарегистрировать микротравму работника в журнале.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составите положение, согласуйте его с представительным органом сотрудников, если он есть, и утвердите у руководителя организации. С положением ознакомьте работников под подпись.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необходимо назначить ответственное лицо за учет и расследование микротравм.</a:t>
            </a:r>
          </a:p>
        </p:txBody>
      </p:sp>
      <p:pic>
        <p:nvPicPr>
          <p:cNvPr id="5" name="Рисунок 4" descr="Скрепка">
            <a:extLst>
              <a:ext uri="{FF2B5EF4-FFF2-40B4-BE49-F238E27FC236}">
                <a16:creationId xmlns:a16="http://schemas.microsoft.com/office/drawing/2014/main" id="{837A3144-4644-CCA8-606F-F71661B84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861" y="2326500"/>
            <a:ext cx="416700" cy="416700"/>
          </a:xfrm>
          <a:prstGeom prst="rect">
            <a:avLst/>
          </a:prstGeom>
        </p:spPr>
      </p:pic>
      <p:pic>
        <p:nvPicPr>
          <p:cNvPr id="6" name="Рисунок 5" descr="Скрепка">
            <a:extLst>
              <a:ext uri="{FF2B5EF4-FFF2-40B4-BE49-F238E27FC236}">
                <a16:creationId xmlns:a16="http://schemas.microsoft.com/office/drawing/2014/main" id="{27FE94D2-5C34-27C8-6F4C-08B08D7AD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861" y="4343835"/>
            <a:ext cx="416700" cy="416700"/>
          </a:xfrm>
          <a:prstGeom prst="rect">
            <a:avLst/>
          </a:prstGeom>
        </p:spPr>
      </p:pic>
      <p:pic>
        <p:nvPicPr>
          <p:cNvPr id="7" name="Рисунок 6" descr="Скрепка">
            <a:extLst>
              <a:ext uri="{FF2B5EF4-FFF2-40B4-BE49-F238E27FC236}">
                <a16:creationId xmlns:a16="http://schemas.microsoft.com/office/drawing/2014/main" id="{C9F0F970-1DFD-91CB-C946-8A4416FF1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861" y="5352503"/>
            <a:ext cx="416700" cy="4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03404-2F6B-D214-5A11-B0105F40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Алгоритм расследования микротравм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9AB594-BEB2-76C8-9E42-8FF68F29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7" y="1674200"/>
            <a:ext cx="11170762" cy="480959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Пострадавший обязан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непосредственному руководителю информацию о получении микротравмы и обратиться в медпункт предприятия (при наличии) или воспользоваться аптечкой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подразделения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информации о микротравме работника должен: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оказывает первую помощь пострадавшему или доставляет его (при необходимости) в любое медицинское учреждение (медпункт), используя транспорт организации, где ему должна быть оказана квалифицированная помощь;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принимает в зависимости от обстоятельств микротравмы меры по предотвращению аварийных ситуаций, воздействию опасных или вредных производственных факторов (вывести других работников с места происшествия;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информировать работников и других лиц о возможной опасности;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оградить место происшествия;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вызвать соответствующие аварийные службы и др.( при необходимости);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обеспечивает фиксацию места происшествия путем фотографирования, оформления схем;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информирует работодателя и службу охраны труда  о происшедшем событии, известных обстоятельствах, характере повреждения здоровья работника и принятых мерах по оказанию ему первой помощи (либо отказе работника от оказания ему квалифицированной медицинской помощи)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60551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863</TotalTime>
  <Words>1965</Words>
  <Application>Microsoft Office PowerPoint</Application>
  <PresentationFormat>Широкоэкранный</PresentationFormat>
  <Paragraphs>119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Ретро</vt:lpstr>
      <vt:lpstr>Организация работы по учету микроповреждений (микротравм) работников. Положение об особенностях расследования несчастных случаев на производстве в отдельных отраслях и организациях  </vt:lpstr>
      <vt:lpstr>Требования законодательства </vt:lpstr>
      <vt:lpstr>Статистика </vt:lpstr>
      <vt:lpstr>Ответственность </vt:lpstr>
      <vt:lpstr>Принципы обеспечения безопасности</vt:lpstr>
      <vt:lpstr>Понятие «Микротравма»</vt:lpstr>
      <vt:lpstr>Какие категории лиц, получивших микротравму, подлежат учету?</vt:lpstr>
      <vt:lpstr>Внедрение порядка расследования и учета микротравм </vt:lpstr>
      <vt:lpstr>Алгоритм расследования микротравм </vt:lpstr>
      <vt:lpstr>Алгоритм расследования микротравм </vt:lpstr>
      <vt:lpstr>Презентация PowerPoint</vt:lpstr>
      <vt:lpstr>Презентация PowerPoint</vt:lpstr>
      <vt:lpstr>Пример внедрения положения о расследовании микротравм на предприятии производства пищевой продукции </vt:lpstr>
      <vt:lpstr>Изменения по порядку расследования несчастных случаев на производстве</vt:lpstr>
      <vt:lpstr>Изменения по порядку расследования несчастных случаев на производстве</vt:lpstr>
      <vt:lpstr>Алгоритм расследования несчастных случаев на производстве</vt:lpstr>
      <vt:lpstr>Виды несчастных случаев </vt:lpstr>
      <vt:lpstr>Перечень документов, которые необходимо оформить при расследовании НС </vt:lpstr>
      <vt:lpstr>Формы документов, которые необходимо оформить при расследовании НС  </vt:lpstr>
      <vt:lpstr>Классификаторы НС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учету микроповреждений (микротравм) работников. Положение об особенностях расследования несчастных случаев на производстве в отдельных отраслях и организациях  </dc:title>
  <dc:creator>Арина Останина</dc:creator>
  <cp:lastModifiedBy>Арина Останина</cp:lastModifiedBy>
  <cp:revision>11</cp:revision>
  <dcterms:created xsi:type="dcterms:W3CDTF">2022-12-19T01:04:13Z</dcterms:created>
  <dcterms:modified xsi:type="dcterms:W3CDTF">2022-12-20T09:56:21Z</dcterms:modified>
</cp:coreProperties>
</file>