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88" r:id="rId1"/>
  </p:sldMasterIdLst>
  <p:notesMasterIdLst>
    <p:notesMasterId r:id="rId30"/>
  </p:notesMasterIdLst>
  <p:sldIdLst>
    <p:sldId id="256" r:id="rId2"/>
    <p:sldId id="257" r:id="rId3"/>
    <p:sldId id="272" r:id="rId4"/>
    <p:sldId id="269" r:id="rId5"/>
    <p:sldId id="271" r:id="rId6"/>
    <p:sldId id="262" r:id="rId7"/>
    <p:sldId id="263" r:id="rId8"/>
    <p:sldId id="264" r:id="rId9"/>
    <p:sldId id="283" r:id="rId10"/>
    <p:sldId id="273" r:id="rId11"/>
    <p:sldId id="290" r:id="rId12"/>
    <p:sldId id="266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92" r:id="rId21"/>
    <p:sldId id="293" r:id="rId22"/>
    <p:sldId id="286" r:id="rId23"/>
    <p:sldId id="287" r:id="rId24"/>
    <p:sldId id="288" r:id="rId25"/>
    <p:sldId id="289" r:id="rId26"/>
    <p:sldId id="281" r:id="rId27"/>
    <p:sldId id="284" r:id="rId28"/>
    <p:sldId id="285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Юзер" initials="Ю" lastIdx="3" clrIdx="0">
    <p:extLst>
      <p:ext uri="{19B8F6BF-5375-455C-9EA6-DF929625EA0E}">
        <p15:presenceInfo xmlns="" xmlns:p15="http://schemas.microsoft.com/office/powerpoint/2012/main" userId="Юзер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72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2-19T11:39:28.192" idx="3">
    <p:pos x="7513" y="9"/>
    <p:text/>
    <p:extLst>
      <p:ext uri="{C676402C-5697-4E1C-873F-D02D1690AC5C}">
        <p15:threadingInfo xmlns=""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E4C7DB-08BB-47B0-89E4-3D98106918DF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939848-6135-4D98-9FB4-AB568C77E6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8467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39848-6135-4D98-9FB4-AB568C77E68B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DFE6C-BA91-4C04-994E-BE2188469552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5B3EC-54F0-4F2C-84E4-0E21C0A86D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26734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DFE6C-BA91-4C04-994E-BE2188469552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5B3EC-54F0-4F2C-84E4-0E21C0A86D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17915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DFE6C-BA91-4C04-994E-BE2188469552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5B3EC-54F0-4F2C-84E4-0E21C0A86D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31232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DFE6C-BA91-4C04-994E-BE2188469552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5B3EC-54F0-4F2C-84E4-0E21C0A86D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32079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DFE6C-BA91-4C04-994E-BE2188469552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5B3EC-54F0-4F2C-84E4-0E21C0A86D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78832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DFE6C-BA91-4C04-994E-BE2188469552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5B3EC-54F0-4F2C-84E4-0E21C0A86D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9044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DFE6C-BA91-4C04-994E-BE2188469552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5B3EC-54F0-4F2C-84E4-0E21C0A86D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32192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DFE6C-BA91-4C04-994E-BE2188469552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5B3EC-54F0-4F2C-84E4-0E21C0A86D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84789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DFE6C-BA91-4C04-994E-BE2188469552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5B3EC-54F0-4F2C-84E4-0E21C0A86D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1346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DFE6C-BA91-4C04-994E-BE2188469552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5B3EC-54F0-4F2C-84E4-0E21C0A86D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11727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DFE6C-BA91-4C04-994E-BE2188469552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5B3EC-54F0-4F2C-84E4-0E21C0A86D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73491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49">
              <a:schemeClr val="bg1"/>
            </a:gs>
            <a:gs pos="3000">
              <a:schemeClr val="accent4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DFE6C-BA91-4C04-994E-BE2188469552}" type="datetimeFigureOut">
              <a:rPr lang="ru-RU" smtClean="0"/>
              <a:pPr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5B3EC-54F0-4F2C-84E4-0E21C0A86D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34020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9" r:id="rId1"/>
    <p:sldLayoutId id="2147484590" r:id="rId2"/>
    <p:sldLayoutId id="2147484591" r:id="rId3"/>
    <p:sldLayoutId id="2147484592" r:id="rId4"/>
    <p:sldLayoutId id="2147484593" r:id="rId5"/>
    <p:sldLayoutId id="2147484594" r:id="rId6"/>
    <p:sldLayoutId id="2147484595" r:id="rId7"/>
    <p:sldLayoutId id="2147484596" r:id="rId8"/>
    <p:sldLayoutId id="2147484597" r:id="rId9"/>
    <p:sldLayoutId id="2147484598" r:id="rId10"/>
    <p:sldLayoutId id="21474845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comments" Target="../comments/comment1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adm-karasuk.nso.ru/page/3703" TargetMode="External"/><Relationship Id="rId3" Type="http://schemas.microsoft.com/office/2007/relationships/hdphoto" Target="../media/hdphoto4.wdp"/><Relationship Id="rId7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246" y="249171"/>
            <a:ext cx="10198593" cy="572893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="" xmlns:p14="http://schemas.microsoft.com/office/powerpoint/2010/main" val="24874425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2836" cy="7172696"/>
          </a:xfrm>
          <a:prstGeom prst="rect">
            <a:avLst/>
          </a:prstGeom>
          <a:gradFill>
            <a:gsLst>
              <a:gs pos="21000">
                <a:schemeClr val="accent4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2" name="TextBox 11"/>
          <p:cNvSpPr txBox="1"/>
          <p:nvPr/>
        </p:nvSpPr>
        <p:spPr>
          <a:xfrm>
            <a:off x="4453247" y="451262"/>
            <a:ext cx="54388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Проект «Карасук - Патриотический» </a:t>
            </a:r>
            <a:endParaRPr lang="ru-RU" sz="2000" b="1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01287" y="1175657"/>
            <a:ext cx="10687793" cy="45243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b="1" dirty="0" smtClean="0">
                <a:ln/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В рамках проекта: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ln/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Установлено 8 мемориальных досок на школах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ln/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Организована передвижная выставка с информацией о земляках-героях и участников СВО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ln/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Создано новое патриотическое объединение ветеранов различных родов войск « Боевое братство»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ln/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Установили и торжественно открыли мемориальную стелу носящее имя Героя Советского Союза Захара Сорокина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ln/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На городском воинском захоронении изготовили и установили стелу « Вечная память героям»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ln/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В с. </a:t>
            </a:r>
            <a:r>
              <a:rPr lang="ru-RU" b="1" dirty="0" err="1" smtClean="0">
                <a:ln/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Ирбизино</a:t>
            </a:r>
            <a:r>
              <a:rPr lang="ru-RU" b="1" dirty="0" smtClean="0">
                <a:ln/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восстановили мемориал Воинской славы и списки всех участников войны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ln/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Участники клуба «Отечество» провели ряд мероприятий об Михаиле </a:t>
            </a:r>
            <a:r>
              <a:rPr lang="ru-RU" b="1" dirty="0" err="1" smtClean="0">
                <a:ln/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Стаколистове</a:t>
            </a:r>
            <a:endParaRPr lang="ru-RU" b="1" dirty="0" smtClean="0">
              <a:ln/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marL="285750" indent="-285750">
              <a:buFontTx/>
              <a:buChar char="-"/>
            </a:pPr>
            <a:r>
              <a:rPr lang="ru-RU" b="1" dirty="0" smtClean="0">
                <a:ln/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Состоялся областной турнир по самбо «Память земляков , погибших при выполнении воинского долга»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ln/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Запуск в небо модель ракеты «Протон» в рамках проекта «Самая высокая мечта»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ln/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Проведен форум в рамках проекта «Свой код будущего»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ln/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Произвели закупку пряжи из средств гранта в с. </a:t>
            </a:r>
            <a:r>
              <a:rPr lang="ru-RU" b="1" dirty="0" err="1" smtClean="0">
                <a:ln/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Морозовка</a:t>
            </a:r>
            <a:endParaRPr lang="ru-RU" b="1" dirty="0" smtClean="0">
              <a:ln/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marL="285750" indent="-285750">
              <a:buFontTx/>
              <a:buChar char="-"/>
            </a:pPr>
            <a:endParaRPr lang="ru-RU" b="1" dirty="0" smtClean="0">
              <a:ln/>
              <a:solidFill>
                <a:schemeClr val="accent3"/>
              </a:solidFill>
            </a:endParaRPr>
          </a:p>
          <a:p>
            <a:pPr marL="285750" indent="-285750">
              <a:buFontTx/>
              <a:buChar char="-"/>
            </a:pPr>
            <a:endParaRPr lang="ru-RU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266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2874" r="5645" b="25367"/>
          <a:stretch/>
        </p:blipFill>
        <p:spPr>
          <a:xfrm>
            <a:off x="0" y="221188"/>
            <a:ext cx="11975691" cy="6538452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3" name="TextBox 2"/>
          <p:cNvSpPr txBox="1"/>
          <p:nvPr/>
        </p:nvSpPr>
        <p:spPr>
          <a:xfrm>
            <a:off x="353960" y="793972"/>
            <a:ext cx="11838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- Численность </a:t>
            </a:r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граждан, осуществляющих деятельность по реализации </a:t>
            </a:r>
            <a:r>
              <a:rPr lang="ru-RU" sz="2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программы (не </a:t>
            </a:r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включая добровольцев</a:t>
            </a:r>
            <a:r>
              <a:rPr lang="ru-RU" sz="2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)</a:t>
            </a:r>
            <a:r>
              <a:rPr lang="ru-RU" sz="2000" dirty="0" smtClean="0">
                <a:solidFill>
                  <a:srgbClr val="FF0000"/>
                </a:solidFill>
              </a:rPr>
              <a:t>   </a:t>
            </a:r>
            <a:r>
              <a:rPr lang="ru-RU" sz="2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62 </a:t>
            </a:r>
            <a:r>
              <a:rPr lang="ru-RU" sz="2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человека</a:t>
            </a:r>
            <a:endParaRPr lang="ru-RU" sz="2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79175" y="2802155"/>
            <a:ext cx="9085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 Black" panose="020B0A04020102020204" pitchFamily="34" charset="0"/>
              </a:rPr>
              <a:t>-</a:t>
            </a:r>
            <a:r>
              <a:rPr lang="ru-RU" sz="2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Численность </a:t>
            </a:r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граждан,  в интересах которых осуществлялась </a:t>
            </a:r>
            <a:r>
              <a:rPr lang="ru-RU" sz="2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программа   </a:t>
            </a:r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н</a:t>
            </a:r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е </a:t>
            </a:r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менее </a:t>
            </a:r>
            <a:r>
              <a:rPr lang="ru-RU" dirty="0">
                <a:solidFill>
                  <a:srgbClr val="FFFF00"/>
                </a:solidFill>
                <a:latin typeface="Arial Black" panose="020B0A04020102020204" pitchFamily="34" charset="0"/>
              </a:rPr>
              <a:t>30 </a:t>
            </a:r>
            <a:r>
              <a:rPr lang="ru-RU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000 </a:t>
            </a:r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человек</a:t>
            </a:r>
            <a:endParaRPr lang="ru-RU" sz="2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93059" y="5131281"/>
            <a:ext cx="103926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Arial Black" panose="020B0A04020102020204" pitchFamily="34" charset="0"/>
                <a:ea typeface="Times New Roman" panose="02020603050405020304" pitchFamily="18" charset="0"/>
              </a:rPr>
              <a:t>-</a:t>
            </a:r>
            <a:r>
              <a:rPr lang="ru-RU" sz="2000" b="1" dirty="0" smtClean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Численность </a:t>
            </a:r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добровольцев, принимающих участие в реализации </a:t>
            </a:r>
            <a:r>
              <a:rPr lang="ru-RU" sz="2000" b="1" dirty="0" smtClean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программы </a:t>
            </a:r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Не менее </a:t>
            </a:r>
            <a:r>
              <a:rPr lang="ru-RU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800</a:t>
            </a:r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человек</a:t>
            </a:r>
            <a:endParaRPr lang="ru-RU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335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22905">
            <a:off x="5069162" y="691298"/>
            <a:ext cx="6561883" cy="5021457"/>
          </a:xfrm>
          <a:prstGeom prst="rect">
            <a:avLst/>
          </a:prstGeom>
          <a:ln w="228600" cap="sq" cmpd="thickThin">
            <a:solidFill>
              <a:schemeClr val="bg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393">
            <a:off x="483407" y="492322"/>
            <a:ext cx="3911459" cy="3923489"/>
          </a:xfrm>
          <a:prstGeom prst="rect">
            <a:avLst/>
          </a:prstGeom>
          <a:ln w="228600" cap="sq" cmpd="thickThin">
            <a:solidFill>
              <a:schemeClr val="bg2">
                <a:lumMod val="9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757450" y="5764645"/>
            <a:ext cx="7901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Молодежная команда Карасука изготовила 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установила на городском воинском захоронении стелу</a:t>
            </a:r>
          </a:p>
          <a:p>
            <a:pPr algn="ctr"/>
            <a:r>
              <a:rPr lang="ru-RU" sz="1200" dirty="0"/>
              <a:t> </a:t>
            </a:r>
            <a:r>
              <a:rPr lang="ru-RU" sz="1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«Вечная память героям»</a:t>
            </a:r>
          </a:p>
        </p:txBody>
      </p:sp>
    </p:spTree>
    <p:extLst>
      <p:ext uri="{BB962C8B-B14F-4D97-AF65-F5344CB8AC3E}">
        <p14:creationId xmlns="" xmlns:p14="http://schemas.microsoft.com/office/powerpoint/2010/main" val="54825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808">
            <a:off x="7992748" y="462030"/>
            <a:ext cx="4167396" cy="3413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8799">
            <a:off x="-132772" y="802886"/>
            <a:ext cx="3890731" cy="27320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505" y="158267"/>
            <a:ext cx="5120640" cy="33649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77" y="4538546"/>
            <a:ext cx="4616605" cy="19621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050" y="4538546"/>
            <a:ext cx="4613758" cy="21123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2067951" y="3601329"/>
            <a:ext cx="7388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рамках проекта  «Боевое братство» родилось новое  патриотическое объединение ветеранов различных родов войск</a:t>
            </a:r>
            <a:endParaRPr lang="ru-RU" sz="2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35337" y="40813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7909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059" y="1594624"/>
            <a:ext cx="5958353" cy="514748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861" r="7861"/>
          <a:stretch>
            <a:fillRect/>
          </a:stretch>
        </p:blipFill>
        <p:spPr>
          <a:xfrm>
            <a:off x="5835109" y="0"/>
            <a:ext cx="6356891" cy="3347922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853" y="3301614"/>
            <a:ext cx="6356891" cy="344049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1082" y="234176"/>
            <a:ext cx="11863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Установлено 8 мемориальных досок </a:t>
            </a:r>
          </a:p>
          <a:p>
            <a:r>
              <a:rPr lang="ru-RU" sz="2400" b="1" dirty="0" smtClean="0"/>
              <a:t>на школах, где учились участники СВО</a:t>
            </a:r>
            <a:endParaRPr lang="ru-RU" sz="2400" b="1" dirty="0"/>
          </a:p>
        </p:txBody>
      </p:sp>
    </p:spTree>
    <p:extLst>
      <p:ext uri="{BB962C8B-B14F-4D97-AF65-F5344CB8AC3E}">
        <p14:creationId xmlns="" xmlns:p14="http://schemas.microsoft.com/office/powerpoint/2010/main" val="262334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79" b="6566"/>
          <a:stretch>
            <a:fillRect/>
          </a:stretch>
        </p:blipFill>
        <p:spPr>
          <a:xfrm>
            <a:off x="0" y="-239151"/>
            <a:ext cx="12701679" cy="70971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32163" y="0"/>
            <a:ext cx="81581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2400" b="1" dirty="0"/>
              <a:t>У</a:t>
            </a:r>
            <a:r>
              <a:rPr lang="ru-RU" sz="2400" b="1" dirty="0" smtClean="0"/>
              <a:t>становили </a:t>
            </a:r>
            <a:r>
              <a:rPr lang="ru-RU" sz="2400" b="1" dirty="0"/>
              <a:t>и торжественно открыли мемориальную стелу </a:t>
            </a:r>
            <a:endParaRPr lang="ru-RU" sz="2400" b="1" dirty="0" smtClean="0"/>
          </a:p>
          <a:p>
            <a:r>
              <a:rPr lang="ru-RU" sz="2400" b="1" dirty="0" smtClean="0"/>
              <a:t>на улице, носящей </a:t>
            </a:r>
            <a:r>
              <a:rPr lang="ru-RU" sz="2400" b="1" dirty="0"/>
              <a:t>имя Героя Советского Союза </a:t>
            </a:r>
            <a:endParaRPr lang="ru-RU" sz="2400" b="1" dirty="0" smtClean="0"/>
          </a:p>
          <a:p>
            <a:r>
              <a:rPr lang="ru-RU" sz="2400" b="1" dirty="0" smtClean="0"/>
              <a:t>Захара </a:t>
            </a:r>
            <a:r>
              <a:rPr lang="ru-RU" sz="2400" b="1" dirty="0"/>
              <a:t>Сорокина</a:t>
            </a:r>
          </a:p>
        </p:txBody>
      </p:sp>
    </p:spTree>
    <p:extLst>
      <p:ext uri="{BB962C8B-B14F-4D97-AF65-F5344CB8AC3E}">
        <p14:creationId xmlns="" xmlns:p14="http://schemas.microsoft.com/office/powerpoint/2010/main" val="112720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2" y="-35626"/>
            <a:ext cx="12192000" cy="74517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isometricTopUp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668">
            <a:off x="-295559" y="928138"/>
            <a:ext cx="6316484" cy="49673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97948">
            <a:off x="5603524" y="1846025"/>
            <a:ext cx="6438414" cy="50803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33866" y="0"/>
            <a:ext cx="51694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Жительницы с. </a:t>
            </a:r>
            <a:r>
              <a:rPr lang="ru-RU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Морозовка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навязали </a:t>
            </a:r>
          </a:p>
          <a:p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носков и отправили в зону СВО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6462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3384">
            <a:off x="405403" y="151385"/>
            <a:ext cx="3338546" cy="261038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774">
            <a:off x="3746903" y="-351353"/>
            <a:ext cx="4198941" cy="313613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244" y="2628100"/>
            <a:ext cx="7148945" cy="3882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63139" y="3094891"/>
            <a:ext cx="38415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- </a:t>
            </a:r>
            <a:r>
              <a:rPr lang="ru-RU" sz="2400" b="1" dirty="0"/>
              <a:t>В</a:t>
            </a:r>
            <a:r>
              <a:rPr lang="ru-RU" sz="2400" b="1" dirty="0" smtClean="0"/>
              <a:t> с. </a:t>
            </a:r>
            <a:r>
              <a:rPr lang="ru-RU" sz="2400" b="1" dirty="0" err="1"/>
              <a:t>Ирбизино</a:t>
            </a:r>
            <a:r>
              <a:rPr lang="ru-RU" sz="2400" b="1" dirty="0"/>
              <a:t> восстановили списки всех участников Великой</a:t>
            </a:r>
            <a:br>
              <a:rPr lang="ru-RU" sz="2400" b="1" dirty="0"/>
            </a:br>
            <a:r>
              <a:rPr lang="ru-RU" sz="2400" b="1" dirty="0"/>
              <a:t>Отечественной войны и внесли их на </a:t>
            </a:r>
            <a:r>
              <a:rPr lang="ru-RU" sz="2400" b="1" dirty="0" smtClean="0"/>
              <a:t>стенды </a:t>
            </a:r>
            <a:r>
              <a:rPr lang="ru-RU" sz="2400" b="1" dirty="0"/>
              <a:t>сельского мемориала </a:t>
            </a:r>
            <a:r>
              <a:rPr lang="ru-RU" sz="2400" b="1" dirty="0" smtClean="0"/>
              <a:t>Воинской Славы</a:t>
            </a:r>
            <a:endParaRPr lang="ru-RU" sz="24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8174">
            <a:off x="8294570" y="394202"/>
            <a:ext cx="2739475" cy="211835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32929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08" r="3974"/>
          <a:stretch>
            <a:fillRect/>
          </a:stretch>
        </p:blipFill>
        <p:spPr>
          <a:xfrm>
            <a:off x="0" y="0"/>
            <a:ext cx="12192000" cy="716222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00"/>
          <a:stretch>
            <a:fillRect/>
          </a:stretch>
        </p:blipFill>
        <p:spPr>
          <a:xfrm>
            <a:off x="0" y="2804688"/>
            <a:ext cx="3832493" cy="351170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9437"/>
          <a:stretch>
            <a:fillRect/>
          </a:stretch>
        </p:blipFill>
        <p:spPr>
          <a:xfrm>
            <a:off x="1561514" y="0"/>
            <a:ext cx="7238743" cy="3047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276" y="2788193"/>
            <a:ext cx="4070781" cy="35758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2954977" y="3624482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sz="2400" dirty="0" smtClean="0"/>
              <a:t>Провели областной </a:t>
            </a:r>
            <a:r>
              <a:rPr lang="ru-RU" sz="2400" dirty="0"/>
              <a:t>турнир по </a:t>
            </a:r>
            <a:r>
              <a:rPr lang="ru-RU" sz="2400" dirty="0" smtClean="0"/>
              <a:t>самбо 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b="1" dirty="0" smtClean="0">
                <a:latin typeface="Arial" panose="020B0604020202020204" pitchFamily="34" charset="0"/>
              </a:rPr>
              <a:t>«</a:t>
            </a:r>
            <a:r>
              <a:rPr lang="ru-RU" sz="2400" b="1" dirty="0">
                <a:latin typeface="Arial" panose="020B0604020202020204" pitchFamily="34" charset="0"/>
              </a:rPr>
              <a:t>Памяти земляков, погибших при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>
                <a:latin typeface="Arial" panose="020B0604020202020204" pitchFamily="34" charset="0"/>
              </a:rPr>
              <a:t>выполнении воинского долга» </a:t>
            </a:r>
            <a:endParaRPr lang="ru-RU" sz="2400" b="1" dirty="0"/>
          </a:p>
        </p:txBody>
      </p:sp>
    </p:spTree>
    <p:extLst>
      <p:ext uri="{BB962C8B-B14F-4D97-AF65-F5344CB8AC3E}">
        <p14:creationId xmlns="" xmlns:p14="http://schemas.microsoft.com/office/powerpoint/2010/main" val="118456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62" y="47737"/>
            <a:ext cx="11926529" cy="66147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428" y="3605063"/>
            <a:ext cx="3706761" cy="3055989"/>
          </a:xfrm>
          <a:prstGeom prst="ellipse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900" y="-215951"/>
            <a:ext cx="5052978" cy="39235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5970">
            <a:off x="379703" y="524621"/>
            <a:ext cx="4736023" cy="33733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463" y="0"/>
            <a:ext cx="1556569" cy="38020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4234375" y="3910817"/>
            <a:ext cx="42906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 </a:t>
            </a:r>
            <a:r>
              <a:rPr lang="ru-RU" sz="2400" dirty="0" smtClean="0"/>
              <a:t>Запустили со школьниками  в </a:t>
            </a:r>
            <a:r>
              <a:rPr lang="ru-RU" sz="2400" dirty="0"/>
              <a:t>небо </a:t>
            </a:r>
            <a:r>
              <a:rPr lang="ru-RU" sz="2400" dirty="0" smtClean="0"/>
              <a:t>модели </a:t>
            </a:r>
            <a:r>
              <a:rPr lang="ru-RU" sz="2400" dirty="0"/>
              <a:t>ракеты </a:t>
            </a:r>
            <a:r>
              <a:rPr lang="ru-RU" sz="2400" b="1" dirty="0"/>
              <a:t>«Протон</a:t>
            </a:r>
            <a:r>
              <a:rPr lang="ru-RU" sz="2400" b="1" dirty="0" smtClean="0"/>
              <a:t>»</a:t>
            </a:r>
          </a:p>
          <a:p>
            <a:pPr algn="ctr"/>
            <a:r>
              <a:rPr lang="ru-RU" sz="2400" b="1" dirty="0" smtClean="0"/>
              <a:t> </a:t>
            </a:r>
            <a:r>
              <a:rPr lang="ru-RU" sz="2400" dirty="0"/>
              <a:t>в рамках реализации</a:t>
            </a:r>
            <a:br>
              <a:rPr lang="ru-RU" sz="2400" dirty="0"/>
            </a:br>
            <a:r>
              <a:rPr lang="ru-RU" sz="2400" dirty="0"/>
              <a:t>проекта </a:t>
            </a:r>
            <a:r>
              <a:rPr lang="ru-RU" sz="2400" b="1" dirty="0"/>
              <a:t>«Самая высокая мечта»</a:t>
            </a:r>
          </a:p>
        </p:txBody>
      </p:sp>
    </p:spTree>
    <p:extLst>
      <p:ext uri="{BB962C8B-B14F-4D97-AF65-F5344CB8AC3E}">
        <p14:creationId xmlns="" xmlns:p14="http://schemas.microsoft.com/office/powerpoint/2010/main" val="288356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68" y="232913"/>
            <a:ext cx="10167249" cy="57020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167645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052" y="1463040"/>
            <a:ext cx="3974641" cy="40164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025748" y="226142"/>
            <a:ext cx="11411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 Реализовали проект «Здесь наш причал»</a:t>
            </a:r>
          </a:p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на средства фонда </a:t>
            </a:r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президенских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 грантов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939712"/>
            <a:ext cx="121231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Цель: создание условий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для занятий по </a:t>
            </a:r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судомоделированию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и обучению плавания на весельных лодках детей из многодетных и малообеспеченных семей Карасукского района,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пропаганда здорового образа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жизни и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водных видов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спорта путём проведения публичных тренировочных занятий на общественной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набережной.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987" r="5816" b="37851"/>
          <a:stretch/>
        </p:blipFill>
        <p:spPr>
          <a:xfrm>
            <a:off x="-350995" y="3305908"/>
            <a:ext cx="4741817" cy="3832311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887" y="1801481"/>
            <a:ext cx="6473340" cy="35579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54" t="11473" r="5376" b="17808"/>
          <a:stretch/>
        </p:blipFill>
        <p:spPr>
          <a:xfrm>
            <a:off x="5318420" y="3640685"/>
            <a:ext cx="6203019" cy="3469399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14288261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032" y="1868375"/>
            <a:ext cx="9547123" cy="516636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4" name="TextBox 3"/>
          <p:cNvSpPr txBox="1"/>
          <p:nvPr/>
        </p:nvSpPr>
        <p:spPr>
          <a:xfrm>
            <a:off x="0" y="-1"/>
            <a:ext cx="12192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В рамках проекта </a:t>
            </a:r>
            <a:r>
              <a:rPr lang="ru-RU" sz="24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«Здесь наш причал»</a:t>
            </a:r>
            <a:r>
              <a:rPr lang="ru-RU" sz="2400" b="1" dirty="0">
                <a:solidFill>
                  <a:srgbClr val="00B0F0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 smtClean="0"/>
              <a:t> ребята </a:t>
            </a:r>
            <a:r>
              <a:rPr lang="ru-RU" sz="2800" dirty="0"/>
              <a:t>из многодетных и малообеспеченных семей, </a:t>
            </a:r>
            <a:r>
              <a:rPr lang="ru-RU" sz="2800" dirty="0" smtClean="0"/>
              <a:t>ознакомились  </a:t>
            </a:r>
            <a:r>
              <a:rPr lang="ru-RU" sz="2800" dirty="0"/>
              <a:t>с культурой судомодельного спорта и с навыками хождения по воде на весельных </a:t>
            </a:r>
            <a:r>
              <a:rPr lang="ru-RU" sz="2800" dirty="0" smtClean="0"/>
              <a:t>лодках.</a:t>
            </a:r>
            <a:r>
              <a:rPr lang="ru-RU" sz="2800" dirty="0"/>
              <a:t> Команда проекта </a:t>
            </a:r>
            <a:r>
              <a:rPr lang="ru-RU" sz="2800" dirty="0" smtClean="0"/>
              <a:t> открыла 32 </a:t>
            </a:r>
            <a:r>
              <a:rPr lang="ru-RU" sz="2800" dirty="0"/>
              <a:t>детям мир спорта, к которому до сегодняшнего момента им было невозможно </a:t>
            </a:r>
            <a:r>
              <a:rPr lang="ru-RU" sz="2800" dirty="0" smtClean="0"/>
              <a:t>приобщиться. Число </a:t>
            </a:r>
            <a:r>
              <a:rPr lang="ru-RU" sz="2800" dirty="0"/>
              <a:t>желающих заниматься в объединении </a:t>
            </a:r>
            <a:r>
              <a:rPr lang="ru-RU" sz="2800" dirty="0" smtClean="0"/>
              <a:t>растет ежегодно.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1608107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379" t="1441" r="5163" b="3002"/>
          <a:stretch/>
        </p:blipFill>
        <p:spPr>
          <a:xfrm>
            <a:off x="7128386" y="2821859"/>
            <a:ext cx="4768645" cy="3913238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909" t="-4" r="31214" b="-329"/>
          <a:stretch/>
        </p:blipFill>
        <p:spPr>
          <a:xfrm>
            <a:off x="-72512" y="-196646"/>
            <a:ext cx="4084074" cy="508804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extBox 1"/>
          <p:cNvSpPr txBox="1"/>
          <p:nvPr/>
        </p:nvSpPr>
        <p:spPr>
          <a:xfrm>
            <a:off x="2371009" y="0"/>
            <a:ext cx="71416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n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Bahnschrift SemiLight" panose="020B0502040204020203" pitchFamily="34" charset="0"/>
              </a:rPr>
              <a:t>Финансовые итоги 2023 года</a:t>
            </a:r>
            <a:endParaRPr lang="ru-RU" sz="4000" b="1" dirty="0">
              <a:ln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Bahnschrift SemiLight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1045" y="12781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03193939"/>
              </p:ext>
            </p:extLst>
          </p:nvPr>
        </p:nvGraphicFramePr>
        <p:xfrm>
          <a:off x="245806" y="707886"/>
          <a:ext cx="11720052" cy="6027211"/>
        </p:xfrm>
        <a:graphic>
          <a:graphicData uri="http://schemas.openxmlformats.org/drawingml/2006/table">
            <a:tbl>
              <a:tblPr/>
              <a:tblGrid>
                <a:gridCol w="11720052">
                  <a:extLst>
                    <a:ext uri="{9D8B030D-6E8A-4147-A177-3AD203B41FA5}">
                      <a16:colId xmlns="" xmlns:a16="http://schemas.microsoft.com/office/drawing/2014/main" val="3591343444"/>
                    </a:ext>
                  </a:extLst>
                </a:gridCol>
              </a:tblGrid>
              <a:tr h="6027211"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74818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79871" y="1283561"/>
            <a:ext cx="11592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Bahnschrift SemiBold Condensed" panose="020B0502040204020203" pitchFamily="34" charset="0"/>
              </a:rPr>
              <a:t>- </a:t>
            </a:r>
            <a:r>
              <a:rPr lang="ru-RU" sz="2400" b="1" dirty="0" smtClean="0">
                <a:latin typeface="Bahnschrift SemiBold Condensed" panose="020B0502040204020203" pitchFamily="34" charset="0"/>
              </a:rPr>
              <a:t>Субсидия Министерства региональной политики на реализацию проекта «Карасук-Патриотический» конкурса </a:t>
            </a:r>
            <a:r>
              <a:rPr lang="ru-RU" sz="2400" b="1" dirty="0" err="1" smtClean="0">
                <a:latin typeface="Bahnschrift SemiBold Condensed" panose="020B0502040204020203" pitchFamily="34" charset="0"/>
              </a:rPr>
              <a:t>стартапов</a:t>
            </a:r>
            <a:r>
              <a:rPr lang="ru-RU" sz="2400" b="1" dirty="0" smtClean="0">
                <a:latin typeface="Bahnschrift SemiBold Condensed" panose="020B0502040204020203" pitchFamily="34" charset="0"/>
              </a:rPr>
              <a:t> «Со мной регион успешнее»</a:t>
            </a:r>
            <a:r>
              <a:rPr lang="ru-RU" sz="2400" b="1" dirty="0" smtClean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         </a:t>
            </a:r>
            <a:r>
              <a:rPr lang="ru-RU" sz="2400" b="1" dirty="0" smtClean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1 000 000 </a:t>
            </a:r>
            <a:r>
              <a:rPr lang="ru-RU" sz="2400" b="1" dirty="0" err="1" smtClean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руб</a:t>
            </a:r>
            <a:endParaRPr lang="ru-RU" sz="2400" b="1" dirty="0">
              <a:solidFill>
                <a:srgbClr val="7030A0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79871" y="19959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969525" y="2272398"/>
            <a:ext cx="10009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Bahnschrift SemiLight" panose="020B0502040204020203" pitchFamily="34" charset="0"/>
              </a:rPr>
              <a:t>- </a:t>
            </a:r>
            <a:r>
              <a:rPr lang="ru-RU" sz="2400" b="1" dirty="0" smtClean="0">
                <a:latin typeface="Bahnschrift SemiBold Condensed" panose="020B0502040204020203" pitchFamily="34" charset="0"/>
              </a:rPr>
              <a:t>Субсидия Министерства региональной политики на реализацию проектов ТОС     </a:t>
            </a:r>
            <a:r>
              <a:rPr lang="ru-RU" sz="2400" b="1" dirty="0" smtClean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713 000 </a:t>
            </a:r>
            <a:r>
              <a:rPr lang="ru-RU" sz="2400" b="1" dirty="0" err="1" smtClean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руб</a:t>
            </a:r>
            <a:endParaRPr lang="ru-RU" sz="2400" dirty="0">
              <a:solidFill>
                <a:srgbClr val="7030A0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40099" y="3055631"/>
            <a:ext cx="11055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Bahnschrift SemiBold Condensed" panose="020B0502040204020203" pitchFamily="34" charset="0"/>
              </a:rPr>
              <a:t>-</a:t>
            </a:r>
            <a:r>
              <a:rPr lang="ru-RU" sz="2400" b="1" dirty="0" err="1" smtClean="0">
                <a:latin typeface="Bahnschrift SemiBold Condensed" panose="020B0502040204020203" pitchFamily="34" charset="0"/>
              </a:rPr>
              <a:t>Софинансирование</a:t>
            </a:r>
            <a:r>
              <a:rPr lang="ru-RU" sz="2400" b="1" dirty="0" smtClean="0">
                <a:latin typeface="Bahnschrift SemiBold Condensed" panose="020B0502040204020203" pitchFamily="34" charset="0"/>
              </a:rPr>
              <a:t> администрации Карасукского района на проведения конкурса для ТОС   </a:t>
            </a:r>
            <a:r>
              <a:rPr lang="ru-RU" sz="2400" b="1" dirty="0" smtClean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150 000 </a:t>
            </a:r>
            <a:r>
              <a:rPr lang="ru-RU" sz="2400" b="1" dirty="0" err="1" smtClean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руб</a:t>
            </a:r>
            <a:r>
              <a:rPr lang="ru-RU" sz="2400" b="1" dirty="0" smtClean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 </a:t>
            </a:r>
            <a:endParaRPr lang="ru-RU" sz="2400" dirty="0">
              <a:solidFill>
                <a:srgbClr val="7030A0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82368" y="3791034"/>
            <a:ext cx="9646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Bahnschrift SemiLight" panose="020B0502040204020203" pitchFamily="34" charset="0"/>
              </a:rPr>
              <a:t>-</a:t>
            </a:r>
            <a:r>
              <a:rPr lang="ru-RU" sz="2400" b="1" dirty="0" smtClean="0">
                <a:latin typeface="Bahnschrift SemiBold Condensed" panose="020B0502040204020203" pitchFamily="34" charset="0"/>
              </a:rPr>
              <a:t>Субсидия </a:t>
            </a:r>
            <a:r>
              <a:rPr lang="ru-RU" sz="2400" b="1" dirty="0">
                <a:latin typeface="Bahnschrift SemiBold Condensed" panose="020B0502040204020203" pitchFamily="34" charset="0"/>
              </a:rPr>
              <a:t>Министерства региональной </a:t>
            </a:r>
            <a:r>
              <a:rPr lang="ru-RU" sz="2400" b="1" dirty="0" smtClean="0">
                <a:latin typeface="Bahnschrift SemiBold Condensed" panose="020B0502040204020203" pitchFamily="34" charset="0"/>
              </a:rPr>
              <a:t>политики на поддержку школьных музеев «Боевой и трудовой славы»    </a:t>
            </a:r>
            <a:r>
              <a:rPr lang="ru-RU" sz="2400" b="1" dirty="0" smtClean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100 000 </a:t>
            </a:r>
            <a:r>
              <a:rPr lang="ru-RU" sz="2400" b="1" dirty="0" err="1" smtClean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руб</a:t>
            </a:r>
            <a:endParaRPr lang="ru-RU" sz="2400" dirty="0">
              <a:solidFill>
                <a:srgbClr val="7030A0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6641" y="4733999"/>
            <a:ext cx="8632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-</a:t>
            </a:r>
            <a:r>
              <a:rPr lang="ru-RU" sz="2400" b="1" dirty="0" smtClean="0">
                <a:latin typeface="Bahnschrift Condensed" panose="020B0502040204020203" pitchFamily="34" charset="0"/>
              </a:rPr>
              <a:t>Субсидия фонда </a:t>
            </a:r>
            <a:r>
              <a:rPr lang="ru-RU" sz="2400" b="1" dirty="0" smtClean="0">
                <a:latin typeface="Bahnschrift Condensed" panose="020B0502040204020203" pitchFamily="34" charset="0"/>
              </a:rPr>
              <a:t>президентских </a:t>
            </a:r>
            <a:r>
              <a:rPr lang="ru-RU" sz="2400" b="1" dirty="0" smtClean="0">
                <a:latin typeface="Bahnschrift Condensed" panose="020B0502040204020203" pitchFamily="34" charset="0"/>
              </a:rPr>
              <a:t>грантов на реализацию проекта « Здесь наш причал» </a:t>
            </a:r>
            <a:r>
              <a:rPr lang="ru-RU" sz="2400" b="1" dirty="0" smtClean="0">
                <a:solidFill>
                  <a:srgbClr val="7030A0"/>
                </a:solidFill>
                <a:latin typeface="Bahnschrift Condensed" panose="020B0502040204020203" pitchFamily="34" charset="0"/>
              </a:rPr>
              <a:t>370 430 81 </a:t>
            </a:r>
            <a:r>
              <a:rPr lang="ru-RU" sz="2400" b="1" dirty="0" err="1" smtClean="0">
                <a:solidFill>
                  <a:srgbClr val="7030A0"/>
                </a:solidFill>
                <a:latin typeface="Bahnschrift Condensed" panose="020B0502040204020203" pitchFamily="34" charset="0"/>
              </a:rPr>
              <a:t>руб</a:t>
            </a:r>
            <a:endParaRPr lang="ru-RU" sz="2400" b="1" dirty="0">
              <a:solidFill>
                <a:srgbClr val="7030A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083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8993" b="-3682"/>
          <a:stretch>
            <a:fillRect/>
          </a:stretch>
        </p:blipFill>
        <p:spPr>
          <a:xfrm>
            <a:off x="4068341" y="1762092"/>
            <a:ext cx="3711093" cy="43573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387"/>
          <a:stretch>
            <a:fillRect/>
          </a:stretch>
        </p:blipFill>
        <p:spPr>
          <a:xfrm>
            <a:off x="8462661" y="1744394"/>
            <a:ext cx="3297930" cy="42039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805" y="-88491"/>
            <a:ext cx="4256547" cy="346095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2150" b="-1744"/>
          <a:stretch>
            <a:fillRect/>
          </a:stretch>
        </p:blipFill>
        <p:spPr>
          <a:xfrm>
            <a:off x="225083" y="1753240"/>
            <a:ext cx="3643532" cy="42958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99802" y="393895"/>
            <a:ext cx="2670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НАШИ ДОСТИЖЕНИЯ: </a:t>
            </a:r>
            <a:endParaRPr lang="ru-RU" sz="2000" b="1" dirty="0"/>
          </a:p>
        </p:txBody>
      </p:sp>
    </p:spTree>
    <p:extLst>
      <p:ext uri="{BB962C8B-B14F-4D97-AF65-F5344CB8AC3E}">
        <p14:creationId xmlns="" xmlns:p14="http://schemas.microsoft.com/office/powerpoint/2010/main" val="31654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36957" cy="7074038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4">
                <a:lumMod val="5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13" y="3540905"/>
            <a:ext cx="2976146" cy="30998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306" y="960187"/>
            <a:ext cx="3452178" cy="37621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58" y="622997"/>
            <a:ext cx="3295108" cy="239150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7" name="TextBox 6"/>
          <p:cNvSpPr txBox="1"/>
          <p:nvPr/>
        </p:nvSpPr>
        <p:spPr>
          <a:xfrm>
            <a:off x="914400" y="393896"/>
            <a:ext cx="2792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Наши достижения: </a:t>
            </a:r>
            <a:endParaRPr lang="ru-RU" sz="2400" b="1" dirty="0"/>
          </a:p>
        </p:txBody>
      </p:sp>
      <p:pic>
        <p:nvPicPr>
          <p:cNvPr id="1026" name="Picture 2" descr="D:\МОО ЦОИ\Serebro_202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3685" y="2525834"/>
            <a:ext cx="2769064" cy="2762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183336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3" y="1"/>
            <a:ext cx="4165880" cy="2291024"/>
          </a:xfrm>
          <a:prstGeom prst="ellipse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317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98" y="1195132"/>
            <a:ext cx="3493698" cy="2477050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0" y="2398144"/>
            <a:ext cx="2527099" cy="38616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821" y="2398143"/>
            <a:ext cx="2642594" cy="40381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592" y="3881887"/>
            <a:ext cx="3599492" cy="23353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35902" y="293298"/>
            <a:ext cx="4446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Повышение квалификации руководителя: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16444470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07766" y="369783"/>
            <a:ext cx="7378275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Итоги 2023 года, результаты, самооценка и движение вперёд </a:t>
            </a:r>
          </a:p>
          <a:p>
            <a:pPr algn="ctr"/>
            <a:endParaRPr lang="ru-RU" dirty="0" smtClean="0"/>
          </a:p>
          <a:p>
            <a:pPr algn="ctr"/>
            <a:r>
              <a:rPr lang="ru-RU" sz="2000" b="1" dirty="0" smtClean="0"/>
              <a:t>Морозова </a:t>
            </a:r>
            <a:r>
              <a:rPr lang="ru-RU" sz="2000" b="1" dirty="0"/>
              <a:t>Елена Борисовна</a:t>
            </a:r>
            <a:r>
              <a:rPr lang="ru-RU" sz="2000" dirty="0"/>
              <a:t>, </a:t>
            </a:r>
            <a:r>
              <a:rPr lang="ru-RU" dirty="0"/>
              <a:t>председатель Местной общественной организации Карасукского района Новосибирской области «Центр общественных инициатив» и куратор проектов МОО ЦОИ</a:t>
            </a:r>
            <a:r>
              <a:rPr lang="ru-RU" dirty="0" smtClean="0"/>
              <a:t>:</a:t>
            </a:r>
          </a:p>
          <a:p>
            <a:pPr algn="ctr"/>
            <a:endParaRPr lang="ru-RU" dirty="0" smtClean="0"/>
          </a:p>
          <a:p>
            <a:pPr algn="ctr"/>
            <a:r>
              <a:rPr lang="ru-RU" sz="2000" dirty="0" smtClean="0"/>
              <a:t> </a:t>
            </a:r>
            <a:r>
              <a:rPr lang="ru-RU" dirty="0"/>
              <a:t>Местная общественная организация Карасукского района «Центр общественных инициатив» в </a:t>
            </a:r>
            <a:r>
              <a:rPr lang="ru-RU" dirty="0" smtClean="0"/>
              <a:t>2023 году продолжила деятельность, направленную на развитие гражданского общества в нашем районе. Мы впервые стали победителями конкурса Фонда Президентских грантов и успешно реализовали проект «Здесь наш причал». Центр </a:t>
            </a:r>
            <a:r>
              <a:rPr lang="ru-RU" dirty="0"/>
              <a:t>общественных </a:t>
            </a:r>
            <a:r>
              <a:rPr lang="ru-RU" dirty="0" smtClean="0"/>
              <a:t>инициатив </a:t>
            </a:r>
            <a:r>
              <a:rPr lang="ru-RU" dirty="0"/>
              <a:t>ведет свою деятельность </a:t>
            </a:r>
            <a:r>
              <a:rPr lang="ru-RU" dirty="0" smtClean="0"/>
              <a:t>в статусе юр. лица с 2014. В следующем году </a:t>
            </a:r>
            <a:r>
              <a:rPr lang="ru-RU" dirty="0"/>
              <a:t>нам официально </a:t>
            </a:r>
            <a:r>
              <a:rPr lang="ru-RU" dirty="0" smtClean="0"/>
              <a:t>исполнится 10 </a:t>
            </a:r>
            <a:r>
              <a:rPr lang="ru-RU" dirty="0"/>
              <a:t>лет. </a:t>
            </a:r>
            <a:r>
              <a:rPr lang="ru-RU" dirty="0" smtClean="0"/>
              <a:t>К этой серьёзной дате мы планируем создать Дом НКО, объединить в нем наших коллег и привлечь в свои ряды </a:t>
            </a:r>
            <a:r>
              <a:rPr lang="ru-RU" dirty="0"/>
              <a:t>новых лидеров неформальных местных </a:t>
            </a:r>
            <a:r>
              <a:rPr lang="ru-RU" dirty="0" smtClean="0"/>
              <a:t>сообществ. </a:t>
            </a:r>
            <a:r>
              <a:rPr lang="ru-RU" dirty="0"/>
              <a:t>Для проведения конкурса среди ТОС на </a:t>
            </a:r>
            <a:r>
              <a:rPr lang="ru-RU" dirty="0" smtClean="0"/>
              <a:t>2024 </a:t>
            </a:r>
            <a:r>
              <a:rPr lang="ru-RU" dirty="0"/>
              <a:t>год нам одобрен грант в размере 913 тысяч рублей, и на </a:t>
            </a:r>
            <a:r>
              <a:rPr lang="ru-RU" dirty="0" smtClean="0"/>
              <a:t>110 </a:t>
            </a:r>
            <a:r>
              <a:rPr lang="ru-RU" dirty="0"/>
              <a:t>тысяч нам одобрен грант </a:t>
            </a:r>
            <a:r>
              <a:rPr lang="ru-RU" dirty="0" smtClean="0"/>
              <a:t>Министерства региональной политики </a:t>
            </a:r>
            <a:r>
              <a:rPr lang="ru-RU" dirty="0"/>
              <a:t>Новосибирской области</a:t>
            </a:r>
            <a:r>
              <a:rPr lang="ru-RU" dirty="0" smtClean="0"/>
              <a:t>. Есть планы участия в различных конкурсах и привлечения средств в район. В следующем году </a:t>
            </a:r>
            <a:r>
              <a:rPr lang="ru-RU" dirty="0"/>
              <a:t>мы </a:t>
            </a:r>
            <a:r>
              <a:rPr lang="ru-RU" dirty="0" smtClean="0"/>
              <a:t>планируем продолжить поддерживать </a:t>
            </a:r>
            <a:r>
              <a:rPr lang="ru-RU" dirty="0"/>
              <a:t>новые идеи и инициативы граждан, давать толчок для развития и рождения новых проектов, их реализации и тиражирования добрых дел!</a:t>
            </a:r>
          </a:p>
        </p:txBody>
      </p:sp>
    </p:spTree>
    <p:extLst>
      <p:ext uri="{BB962C8B-B14F-4D97-AF65-F5344CB8AC3E}">
        <p14:creationId xmlns="" xmlns:p14="http://schemas.microsoft.com/office/powerpoint/2010/main" val="324989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051" y="2838091"/>
            <a:ext cx="6752303" cy="353116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749" y="448574"/>
            <a:ext cx="5669057" cy="291932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625" y="448574"/>
            <a:ext cx="5079917" cy="290806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TextBox 4"/>
          <p:cNvSpPr txBox="1"/>
          <p:nvPr/>
        </p:nvSpPr>
        <p:spPr>
          <a:xfrm>
            <a:off x="3824749" y="384533"/>
            <a:ext cx="3500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Как нас найти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18048" y="2346934"/>
            <a:ext cx="28243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632863  НСО г. Карасук,</a:t>
            </a:r>
          </a:p>
          <a:p>
            <a:pPr algn="ctr"/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ул. Октябрьская 38</a:t>
            </a:r>
            <a:endParaRPr lang="ru-RU" sz="2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48548" y="2439007"/>
            <a:ext cx="21034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8 ( 383) 55-33-551</a:t>
            </a:r>
            <a:endParaRPr lang="ru-RU" sz="2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 rot="20992995">
            <a:off x="6026244" y="4690125"/>
            <a:ext cx="3058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</a:t>
            </a: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oocoi-karasuk.ru</a:t>
            </a:r>
          </a:p>
          <a:p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karasukpr@mai.ru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977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0" y="68826"/>
            <a:ext cx="12024852" cy="662694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721" t="28244" r="7312" b="15125"/>
          <a:stretch/>
        </p:blipFill>
        <p:spPr>
          <a:xfrm>
            <a:off x="1051309" y="290277"/>
            <a:ext cx="8333756" cy="240976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522" t="19951" r="12705" b="15137"/>
          <a:stretch/>
        </p:blipFill>
        <p:spPr>
          <a:xfrm>
            <a:off x="9965261" y="273132"/>
            <a:ext cx="2148081" cy="14926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10453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42" y="320634"/>
            <a:ext cx="10105901" cy="513631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  <a:scene3d>
            <a:camera prst="isometricOffAxis1Top"/>
            <a:lightRig rig="threePt" dir="t"/>
          </a:scene3d>
        </p:spPr>
      </p:pic>
      <p:sp>
        <p:nvSpPr>
          <p:cNvPr id="4" name="Прямоугольник 3"/>
          <p:cNvSpPr/>
          <p:nvPr/>
        </p:nvSpPr>
        <p:spPr>
          <a:xfrm>
            <a:off x="344385" y="303468"/>
            <a:ext cx="11424062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Общая </a:t>
            </a:r>
            <a:r>
              <a:rPr lang="ru-RU" sz="2400" b="1" dirty="0"/>
              <a:t>информация</a:t>
            </a:r>
          </a:p>
          <a:p>
            <a:r>
              <a:rPr lang="ru-RU" sz="2000" b="1" dirty="0"/>
              <a:t>Местная общественная организация Карасукского района Новосибирской области «Центр общественных инициатив» ведет свою деятельность с 2010 года. С апреля 2014 года в статусе юридического лица. С этого времени свою деятельность выстраивают согласно реализации Муниципальной целевой программы « Муниципальная поддержка социально-ориентированных некоммерческих организаций, общественных объединений и гражданских инициатив в городе Карасуке и Карасукском районе, Новосибирской области на </a:t>
            </a:r>
            <a:r>
              <a:rPr lang="ru-RU" sz="2000" b="1" dirty="0" smtClean="0"/>
              <a:t>2023-2025 </a:t>
            </a:r>
            <a:r>
              <a:rPr lang="ru-RU" sz="2000" b="1" dirty="0"/>
              <a:t>годы» и муниципальные программы «Развития и поддержка ТОС в Карасукском районе Новосибирской области на </a:t>
            </a:r>
            <a:r>
              <a:rPr lang="ru-RU" sz="2000" b="1" dirty="0" smtClean="0"/>
              <a:t>2023-2024годы</a:t>
            </a:r>
            <a:r>
              <a:rPr lang="ru-RU" sz="2000" b="1" dirty="0"/>
              <a:t>»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44385" y="3521510"/>
            <a:ext cx="111034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Председатель организации: </a:t>
            </a:r>
            <a:r>
              <a:rPr lang="ru-RU" sz="2000" b="1" dirty="0"/>
              <a:t>Морозова Елена </a:t>
            </a:r>
            <a:r>
              <a:rPr lang="ru-RU" sz="2000" b="1" dirty="0" smtClean="0"/>
              <a:t>Борисовна</a:t>
            </a:r>
            <a:r>
              <a:rPr lang="ru-RU" sz="2000" dirty="0" smtClean="0"/>
              <a:t> </a:t>
            </a:r>
          </a:p>
          <a:p>
            <a:r>
              <a:rPr lang="ru-RU" sz="2000" dirty="0" smtClean="0"/>
              <a:t>Число </a:t>
            </a:r>
            <a:r>
              <a:rPr lang="ru-RU" sz="2000" dirty="0"/>
              <a:t>членов организации </a:t>
            </a:r>
            <a:r>
              <a:rPr lang="ru-RU" sz="2000" dirty="0" smtClean="0"/>
              <a:t>- </a:t>
            </a:r>
            <a:r>
              <a:rPr lang="ru-RU" sz="2000" b="1" dirty="0" smtClean="0"/>
              <a:t>4</a:t>
            </a:r>
          </a:p>
          <a:p>
            <a:r>
              <a:rPr lang="ru-RU" sz="2000" b="1" dirty="0" smtClean="0"/>
              <a:t> </a:t>
            </a:r>
            <a:r>
              <a:rPr lang="ru-RU" sz="2000" dirty="0" smtClean="0"/>
              <a:t>Число добровольцев -</a:t>
            </a:r>
            <a:r>
              <a:rPr lang="ru-RU" sz="2000" b="1" dirty="0" smtClean="0"/>
              <a:t>12</a:t>
            </a:r>
            <a:endParaRPr lang="ru-RU" sz="2000" b="1" dirty="0"/>
          </a:p>
          <a:p>
            <a:endParaRPr lang="ru-RU" sz="2000" dirty="0"/>
          </a:p>
          <a:p>
            <a:r>
              <a:rPr lang="ru-RU" sz="2000" b="1" dirty="0"/>
              <a:t>ОГРН    </a:t>
            </a:r>
            <a:r>
              <a:rPr lang="ru-RU" sz="2000" dirty="0"/>
              <a:t> 1145476028081</a:t>
            </a:r>
          </a:p>
          <a:p>
            <a:r>
              <a:rPr lang="ru-RU" sz="2000" b="1" dirty="0"/>
              <a:t>ИНН  </a:t>
            </a:r>
            <a:r>
              <a:rPr lang="ru-RU" sz="2000" dirty="0"/>
              <a:t>        5422114020</a:t>
            </a:r>
          </a:p>
          <a:p>
            <a:r>
              <a:rPr lang="ru-RU" sz="2000" b="1" dirty="0"/>
              <a:t>Тел:           </a:t>
            </a:r>
            <a:r>
              <a:rPr lang="ru-RU" sz="2000" dirty="0"/>
              <a:t>8 383 55 33-551</a:t>
            </a:r>
          </a:p>
          <a:p>
            <a:r>
              <a:rPr lang="ru-RU" sz="2000" b="1" dirty="0" err="1"/>
              <a:t>Эл.почта</a:t>
            </a:r>
            <a:r>
              <a:rPr lang="ru-RU" sz="2000" b="1" dirty="0"/>
              <a:t> :  </a:t>
            </a:r>
            <a:r>
              <a:rPr lang="en-US" sz="2000" u="sng" dirty="0" err="1"/>
              <a:t>karasukpr</a:t>
            </a:r>
            <a:r>
              <a:rPr lang="ru-RU" sz="2000" u="sng" dirty="0"/>
              <a:t>@</a:t>
            </a:r>
            <a:r>
              <a:rPr lang="en-US" sz="2000" u="sng" dirty="0"/>
              <a:t>mail</a:t>
            </a:r>
            <a:r>
              <a:rPr lang="ru-RU" sz="2000" u="sng" dirty="0"/>
              <a:t>.</a:t>
            </a:r>
            <a:r>
              <a:rPr lang="en-US" sz="2000" u="sng" dirty="0" err="1"/>
              <a:t>ru</a:t>
            </a:r>
            <a:endParaRPr lang="ru-RU" sz="2000" u="sng" dirty="0"/>
          </a:p>
          <a:p>
            <a:r>
              <a:rPr lang="ru-RU" sz="2000" b="1" dirty="0" smtClean="0"/>
              <a:t>Мы в </a:t>
            </a:r>
            <a:r>
              <a:rPr lang="ru-RU" sz="2000" b="1" dirty="0" err="1" smtClean="0"/>
              <a:t>соцсети</a:t>
            </a:r>
            <a:r>
              <a:rPr lang="ru-RU" sz="2000" b="1" dirty="0" smtClean="0"/>
              <a:t> ОК: </a:t>
            </a:r>
            <a:r>
              <a:rPr lang="en-US" sz="2000" dirty="0" smtClean="0"/>
              <a:t>https://ok.ru/mootsoikar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34558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896" y="415637"/>
            <a:ext cx="8247970" cy="5581402"/>
          </a:xfrm>
          <a:prstGeom prst="rect">
            <a:avLst/>
          </a:prstGeom>
          <a:gradFill>
            <a:gsLst>
              <a:gs pos="54049">
                <a:schemeClr val="bg1"/>
              </a:gs>
              <a:gs pos="3000">
                <a:schemeClr val="accent4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  <a:ln w="34925" cap="rnd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sp>
        <p:nvSpPr>
          <p:cNvPr id="3" name="Прямоугольник 2"/>
          <p:cNvSpPr/>
          <p:nvPr/>
        </p:nvSpPr>
        <p:spPr>
          <a:xfrm>
            <a:off x="640918" y="415637"/>
            <a:ext cx="2677656" cy="384720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Миссия</a:t>
            </a:r>
          </a:p>
          <a:p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Формирование благоприятной среды и информационного пространства для эффективной работы некоммерческих организаций Карасукского района и поддержки общественных инициатив граждан.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50928" y="415637"/>
            <a:ext cx="3016333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ЦЕЛЬ</a:t>
            </a:r>
            <a:endParaRPr lang="ru-RU" sz="2400" b="1" dirty="0"/>
          </a:p>
          <a:p>
            <a:pPr algn="ctr"/>
            <a:r>
              <a:rPr lang="ru-RU" dirty="0"/>
              <a:t>Повешение активности населения и общественных организаций, направленной на проведение мероприятий, способствующих повышению качества жизни в районе и активизация деятельности общественных организаций. Создание условий для повышения эффективной деятельности общественных организаций и инициативных групп граждан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799616" y="415637"/>
            <a:ext cx="3074065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Направление</a:t>
            </a:r>
          </a:p>
          <a:p>
            <a:r>
              <a:rPr lang="ru-RU" dirty="0" smtClean="0"/>
              <a:t>Проведение </a:t>
            </a:r>
            <a:r>
              <a:rPr lang="ru-RU" dirty="0"/>
              <a:t>образовательных мероприятий (обучающие семинары) по работе некоммерческих организаций и активных граждан по написанию заявок на участке в конкурсах, проектах направленных на решения социальных проблем.</a:t>
            </a:r>
          </a:p>
          <a:p>
            <a:r>
              <a:rPr lang="ru-RU" dirty="0"/>
              <a:t>Проведение конкурсов для НКО района, </a:t>
            </a:r>
            <a:r>
              <a:rPr lang="ru-RU" dirty="0" err="1"/>
              <a:t>ТОСов</a:t>
            </a:r>
            <a:r>
              <a:rPr lang="ru-RU" dirty="0"/>
              <a:t> и активных граждан на предоставления грантов, поддержка общественных инициатив</a:t>
            </a:r>
          </a:p>
        </p:txBody>
      </p:sp>
    </p:spTree>
    <p:extLst>
      <p:ext uri="{BB962C8B-B14F-4D97-AF65-F5344CB8AC3E}">
        <p14:creationId xmlns="" xmlns:p14="http://schemas.microsoft.com/office/powerpoint/2010/main" val="354341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28" y="215661"/>
            <a:ext cx="11399572" cy="6290055"/>
          </a:xfrm>
          <a:prstGeom prst="rect">
            <a:avLst/>
          </a:prstGeom>
          <a:ln w="228600" cap="sq" cmpd="thickThin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3716977" y="310231"/>
            <a:ext cx="4785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Наша команда</a:t>
            </a:r>
            <a:endParaRPr lang="ru-R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81081" y="3263577"/>
            <a:ext cx="263632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/>
          </a:p>
          <a:p>
            <a:pPr algn="ctr"/>
            <a:endParaRPr lang="ru-RU" b="1" dirty="0" smtClean="0"/>
          </a:p>
          <a:p>
            <a:pPr algn="ctr"/>
            <a:endParaRPr lang="ru-RU" b="1" dirty="0" smtClean="0"/>
          </a:p>
          <a:p>
            <a:pPr algn="ctr"/>
            <a:endParaRPr lang="ru-RU" b="1" dirty="0" smtClean="0"/>
          </a:p>
          <a:p>
            <a:pPr algn="ctr"/>
            <a:endParaRPr lang="ru-RU" b="1" dirty="0" smtClean="0"/>
          </a:p>
          <a:p>
            <a:pPr algn="ctr"/>
            <a:endParaRPr lang="ru-RU" b="1" dirty="0" smtClean="0"/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Елена </a:t>
            </a:r>
            <a:r>
              <a:rPr lang="ru-RU" b="1" dirty="0"/>
              <a:t>Морозова </a:t>
            </a:r>
            <a:r>
              <a:rPr lang="ru-RU" b="1" dirty="0" smtClean="0"/>
              <a:t>        </a:t>
            </a:r>
            <a:r>
              <a:rPr lang="ru-RU" dirty="0" smtClean="0"/>
              <a:t>Председатель </a:t>
            </a:r>
            <a:r>
              <a:rPr lang="ru-RU" dirty="0"/>
              <a:t>МОО ЦОИ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011948" y="3277223"/>
            <a:ext cx="243264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dirty="0" smtClean="0"/>
          </a:p>
          <a:p>
            <a:endParaRPr lang="ru-RU" sz="1600" b="1" dirty="0" smtClean="0"/>
          </a:p>
          <a:p>
            <a:endParaRPr lang="ru-RU" sz="1600" b="1" dirty="0" smtClean="0"/>
          </a:p>
          <a:p>
            <a:endParaRPr lang="ru-RU" sz="1600" b="1" dirty="0" smtClean="0"/>
          </a:p>
          <a:p>
            <a:endParaRPr lang="ru-RU" sz="1600" b="1" dirty="0" smtClean="0"/>
          </a:p>
          <a:p>
            <a:endParaRPr lang="ru-RU" sz="1600" b="1" dirty="0" smtClean="0"/>
          </a:p>
          <a:p>
            <a:endParaRPr lang="ru-RU" sz="1600" b="1" dirty="0" smtClean="0"/>
          </a:p>
          <a:p>
            <a:endParaRPr lang="ru-RU" sz="1600" b="1" dirty="0" smtClean="0"/>
          </a:p>
          <a:p>
            <a:r>
              <a:rPr lang="ru-RU" sz="1600" b="1" dirty="0" smtClean="0"/>
              <a:t>Николай </a:t>
            </a:r>
            <a:r>
              <a:rPr lang="ru-RU" sz="1600" b="1" dirty="0"/>
              <a:t>Кабанов </a:t>
            </a:r>
            <a:r>
              <a:rPr lang="ru-RU" sz="1600" dirty="0"/>
              <a:t>информационное сопровождения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42606" y="3331721"/>
            <a:ext cx="18473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8712679" y="3307141"/>
            <a:ext cx="26638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r>
              <a:rPr lang="ru-RU" b="1" dirty="0" smtClean="0"/>
              <a:t>Анна </a:t>
            </a:r>
            <a:r>
              <a:rPr lang="ru-RU" b="1" dirty="0"/>
              <a:t>Астахова </a:t>
            </a:r>
            <a:r>
              <a:rPr lang="ru-RU" sz="1400" dirty="0"/>
              <a:t>Член </a:t>
            </a:r>
            <a:r>
              <a:rPr lang="ru-RU" dirty="0"/>
              <a:t>МОО ЦОИ Тренер по </a:t>
            </a:r>
            <a:r>
              <a:rPr lang="ru-RU" dirty="0" smtClean="0"/>
              <a:t>проектированию, коммуникации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6" y="841121"/>
            <a:ext cx="3138888" cy="34720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256" t="995" r="4987" b="22582"/>
          <a:stretch/>
        </p:blipFill>
        <p:spPr>
          <a:xfrm>
            <a:off x="4784680" y="892445"/>
            <a:ext cx="2901456" cy="33517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027" t="13487" r="9254" b="13873"/>
          <a:stretch/>
        </p:blipFill>
        <p:spPr>
          <a:xfrm>
            <a:off x="1052423" y="881560"/>
            <a:ext cx="3217652" cy="34316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31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81" y="309489"/>
            <a:ext cx="10796094" cy="6119445"/>
          </a:xfrm>
          <a:prstGeom prst="rect">
            <a:avLst/>
          </a:prstGeom>
          <a:gradFill>
            <a:gsLst>
              <a:gs pos="14877">
                <a:srgbClr val="F3D87C"/>
              </a:gs>
              <a:gs pos="29750">
                <a:srgbClr val="E3D698"/>
              </a:gs>
              <a:gs pos="54049">
                <a:srgbClr val="CAD4C6"/>
              </a:gs>
              <a:gs pos="3000">
                <a:schemeClr val="accent4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855312" y="1342327"/>
            <a:ext cx="7266989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/>
              <a:t>Структура </a:t>
            </a:r>
          </a:p>
          <a:p>
            <a:r>
              <a:rPr lang="ru-RU" sz="1350" dirty="0"/>
              <a:t>Местной общественной организации Карасукского района « Центра общественных инициатив»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17381" y="2253941"/>
            <a:ext cx="2793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Председатель МОО ЦОИ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08295" y="3366274"/>
            <a:ext cx="480131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 dirty="0"/>
              <a:t>Совет учредителей (члены МОО ЦОИ)</a:t>
            </a:r>
            <a:r>
              <a:rPr lang="ru-RU" sz="1350" dirty="0"/>
              <a:t>	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08295" y="4963687"/>
            <a:ext cx="45078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/>
              <a:t>Эксперты ,координатор проектов . менеджер по СМИ, тренер по проектированию , партнёры</a:t>
            </a:r>
          </a:p>
        </p:txBody>
      </p:sp>
    </p:spTree>
    <p:extLst>
      <p:ext uri="{BB962C8B-B14F-4D97-AF65-F5344CB8AC3E}">
        <p14:creationId xmlns="" xmlns:p14="http://schemas.microsoft.com/office/powerpoint/2010/main" val="278138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04"/>
            <a:ext cx="12192000" cy="6811396"/>
          </a:xfrm>
          <a:prstGeom prst="rect">
            <a:avLst/>
          </a:prstGeom>
          <a:ln w="1905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3048000" y="282883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75678" y="66695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/>
              <a:t>Наши Клиенты </a:t>
            </a:r>
          </a:p>
          <a:p>
            <a:r>
              <a:rPr lang="ru-RU" sz="1600" dirty="0" smtClean="0"/>
              <a:t>Исполнительная </a:t>
            </a:r>
            <a:r>
              <a:rPr lang="ru-RU" sz="1600" dirty="0"/>
              <a:t>и законодательная власть, местный средний и мелкий бизнес, образовательные учреждения, учреждения культуры и спорта, общественные организации.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75678" y="1867288"/>
            <a:ext cx="43205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Наши услуги </a:t>
            </a:r>
          </a:p>
          <a:p>
            <a:r>
              <a:rPr lang="ru-RU" sz="1400" dirty="0" smtClean="0"/>
              <a:t>Информационные </a:t>
            </a:r>
            <a:r>
              <a:rPr lang="ru-RU" sz="1400" dirty="0"/>
              <a:t>услуги, организация и проведение районных конкурсов общественных инициатив, семинаров, консультаций, сопровождение в разработке и реализации проектов, аналитическая деятельность, формирование общественного </a:t>
            </a:r>
            <a:r>
              <a:rPr lang="ru-RU" sz="1400" dirty="0" smtClean="0"/>
              <a:t>мнения</a:t>
            </a:r>
            <a:r>
              <a:rPr lang="ru-RU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5678" y="3452302"/>
            <a:ext cx="69226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Наши партнёры</a:t>
            </a:r>
          </a:p>
          <a:p>
            <a:r>
              <a:rPr lang="ru-RU" sz="1600" dirty="0" smtClean="0"/>
              <a:t>Администрация </a:t>
            </a:r>
            <a:r>
              <a:rPr lang="ru-RU" sz="1600" dirty="0"/>
              <a:t>Карасукского района Новосибирской области, Сибирский центр поддержки общественных инициатив, Общественная палата НСО, Союз женщин Карасукского района, Совет ветеранов Карасукского района, волонтерский корпус Карасукского района и др.</a:t>
            </a:r>
          </a:p>
        </p:txBody>
      </p:sp>
    </p:spTree>
    <p:extLst>
      <p:ext uri="{BB962C8B-B14F-4D97-AF65-F5344CB8AC3E}">
        <p14:creationId xmlns="" xmlns:p14="http://schemas.microsoft.com/office/powerpoint/2010/main" val="76779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17" y="323558"/>
            <a:ext cx="11089509" cy="6175716"/>
          </a:xfrm>
          <a:prstGeom prst="rect">
            <a:avLst/>
          </a:prstGeom>
          <a:noFill/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736696" y="1852497"/>
            <a:ext cx="4532971" cy="2100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/>
              <a:t>Интеллектуальные ресурсы</a:t>
            </a:r>
          </a:p>
          <a:p>
            <a:r>
              <a:rPr lang="ru-RU" sz="1200" dirty="0"/>
              <a:t>Организация имеет наработки в сфере социального проектирования ,у команды есть опыт в организации и проведении районных конкурсов общественных инициатив , проведение тренингов по проектированию</a:t>
            </a:r>
          </a:p>
          <a:p>
            <a:r>
              <a:rPr lang="ru-RU" sz="1500" b="1" dirty="0"/>
              <a:t>Материальные ресурсы</a:t>
            </a:r>
          </a:p>
          <a:p>
            <a:r>
              <a:rPr lang="ru-RU" sz="1050" dirty="0"/>
              <a:t>Мы имеем офисное помещение 26 </a:t>
            </a:r>
            <a:r>
              <a:rPr lang="ru-RU" sz="1050" dirty="0" err="1"/>
              <a:t>кв.м</a:t>
            </a:r>
            <a:r>
              <a:rPr lang="ru-RU" sz="1050" dirty="0"/>
              <a:t> , располагаем современным оборудованием и программным обеспечением , на безвозмездной основе арендуем актовый зал учреждения культуры на 40 мест для проведения семинаров .У нас подобрана не большая библиотека специализированной литературы</a:t>
            </a:r>
          </a:p>
        </p:txBody>
      </p:sp>
    </p:spTree>
    <p:extLst>
      <p:ext uri="{BB962C8B-B14F-4D97-AF65-F5344CB8AC3E}">
        <p14:creationId xmlns="" xmlns:p14="http://schemas.microsoft.com/office/powerpoint/2010/main" val="172276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5" y="88490"/>
            <a:ext cx="12056897" cy="6769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4945" b="8371"/>
          <a:stretch/>
        </p:blipFill>
        <p:spPr>
          <a:xfrm rot="21408455">
            <a:off x="-63046" y="3521764"/>
            <a:ext cx="5016560" cy="3446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3034">
            <a:off x="118606" y="82251"/>
            <a:ext cx="5130993" cy="31916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877271">
            <a:off x="6662392" y="119847"/>
            <a:ext cx="5357501" cy="30209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945">
            <a:off x="7547406" y="3570610"/>
            <a:ext cx="4676699" cy="33237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509036" y="2507591"/>
            <a:ext cx="59780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Двухдневный </a:t>
            </a:r>
            <a:r>
              <a:rPr lang="ru-RU" dirty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семинар для </a:t>
            </a:r>
            <a:r>
              <a:rPr lang="ru-RU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граждан по написанию социально-значимых проектов. На семинар мы постарались пригласить граждан, которые раньше не участвовали в конкурсах и не умеют писать заявки </a:t>
            </a:r>
            <a:r>
              <a:rPr lang="ru-RU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.Памятку по написанию разместили на сайте </a:t>
            </a:r>
            <a:r>
              <a:rPr lang="ru-RU" b="1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b="1" u="sng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hlinkClick r:id="rId8"/>
              </a:rPr>
              <a:t>https</a:t>
            </a:r>
            <a:r>
              <a:rPr lang="ru-RU" b="1" u="sng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hlinkClick r:id="rId8"/>
              </a:rPr>
              <a:t>://adm-karasuk.nso.ru/page/3703</a:t>
            </a:r>
            <a:r>
              <a:rPr lang="ru-RU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ru-RU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716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6035</TotalTime>
  <Words>1148</Words>
  <Application>Microsoft Office PowerPoint</Application>
  <PresentationFormat>Произвольный</PresentationFormat>
  <Paragraphs>124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Юзер</dc:creator>
  <cp:lastModifiedBy>Юзер</cp:lastModifiedBy>
  <cp:revision>408</cp:revision>
  <dcterms:created xsi:type="dcterms:W3CDTF">2023-12-08T01:06:55Z</dcterms:created>
  <dcterms:modified xsi:type="dcterms:W3CDTF">2024-10-29T07:01:14Z</dcterms:modified>
</cp:coreProperties>
</file>