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9" r:id="rId4"/>
    <p:sldId id="260" r:id="rId5"/>
    <p:sldId id="262" r:id="rId6"/>
    <p:sldId id="263" r:id="rId7"/>
    <p:sldId id="261" r:id="rId8"/>
    <p:sldId id="271" r:id="rId9"/>
    <p:sldId id="270" r:id="rId10"/>
    <p:sldId id="272" r:id="rId11"/>
    <p:sldId id="273" r:id="rId12"/>
    <p:sldId id="281" r:id="rId13"/>
    <p:sldId id="280" r:id="rId14"/>
    <p:sldId id="283" r:id="rId15"/>
    <p:sldId id="285" r:id="rId16"/>
    <p:sldId id="284" r:id="rId17"/>
    <p:sldId id="287" r:id="rId18"/>
    <p:sldId id="288" r:id="rId19"/>
    <p:sldId id="290" r:id="rId20"/>
    <p:sldId id="291" r:id="rId21"/>
    <p:sldId id="292" r:id="rId22"/>
    <p:sldId id="286" r:id="rId23"/>
    <p:sldId id="282" r:id="rId24"/>
    <p:sldId id="266" r:id="rId25"/>
    <p:sldId id="279" r:id="rId26"/>
    <p:sldId id="293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30.jpe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jpeg"/><Relationship Id="rId7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arasukpr@mail.ru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adm-karasuk.nso.ru/sites/adm-karasuk.nso.ru/wodby_files/files/wiki_temp_04cdbaf735abfc366d5d23f68da639fa/municipalnaya_programma_podderzhka_so_nko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hyperlink" Target="https://www.moocoi-karasuk.ru/blo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6.jpeg"/><Relationship Id="rId4" Type="http://schemas.openxmlformats.org/officeDocument/2006/relationships/image" Target="../media/image4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640960" cy="2376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МЕСТНАЯ ОБЩЕСТВЕННАЯ ОРГАНИЗАЦИЯ </a:t>
            </a:r>
            <a:br>
              <a:rPr lang="ru-RU" sz="2800" dirty="0" smtClean="0"/>
            </a:br>
            <a:r>
              <a:rPr lang="ru-RU" sz="2800" dirty="0" smtClean="0"/>
              <a:t>КАРАСУКСКОГО РАЙОНА НОВОСИБИРСКОЙ ОБЛАСТИ</a:t>
            </a:r>
            <a:br>
              <a:rPr lang="ru-RU" sz="2800" dirty="0" smtClean="0"/>
            </a:br>
            <a:r>
              <a:rPr lang="ru-RU" sz="2800" dirty="0" smtClean="0"/>
              <a:t>«ЦЕНТР ОБЩЕСТВЕННЫХ ИНИЦИАТИВ»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365104"/>
            <a:ext cx="617220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ПУБЛИЧНЫЙ ГОДОВОЙ ОТЧЕТ 2024 год</a:t>
            </a:r>
          </a:p>
          <a:p>
            <a:endParaRPr lang="ru-RU" dirty="0"/>
          </a:p>
        </p:txBody>
      </p:sp>
      <p:pic>
        <p:nvPicPr>
          <p:cNvPr id="1026" name="Picture 2" descr="C:\Users\Юзер\Downloads\на отч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708765"/>
            <a:ext cx="6333753" cy="114923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Наша деятельность 2024:</a:t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400" b="1" dirty="0" smtClean="0"/>
              <a:t>мы </a:t>
            </a:r>
            <a:r>
              <a:rPr lang="ru-RU" sz="1400" b="1" dirty="0" smtClean="0"/>
              <a:t>учились сами</a:t>
            </a:r>
            <a:endParaRPr lang="ru-RU" sz="1400" b="1" dirty="0"/>
          </a:p>
        </p:txBody>
      </p:sp>
      <p:pic>
        <p:nvPicPr>
          <p:cNvPr id="9" name="Содержимое 8" descr="W2gLSo5cB5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2500"/>
          <a:stretch>
            <a:fillRect/>
          </a:stretch>
        </p:blipFill>
        <p:spPr>
          <a:xfrm>
            <a:off x="3635896" y="3717032"/>
            <a:ext cx="4752528" cy="2088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591175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949280"/>
            <a:ext cx="337220" cy="33722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00392" y="1268760"/>
            <a:ext cx="144016" cy="14401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W1L30WIJHNk.jpg"/>
          <p:cNvPicPr>
            <a:picLocks noChangeAspect="1"/>
          </p:cNvPicPr>
          <p:nvPr/>
        </p:nvPicPr>
        <p:blipFill>
          <a:blip r:embed="rId7" cstate="print"/>
          <a:srcRect l="19045" t="11113" r="11111"/>
          <a:stretch>
            <a:fillRect/>
          </a:stretch>
        </p:blipFill>
        <p:spPr>
          <a:xfrm>
            <a:off x="6300192" y="1556792"/>
            <a:ext cx="2091969" cy="19965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 descr="WhatsApp Image 2021-10-06 at 21.08.06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556792"/>
            <a:ext cx="1512168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 descr="LEUz_l21Uq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1556792"/>
            <a:ext cx="3779912" cy="20123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WhatsApp Image 2025-02-13 at 09.22.12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3717032"/>
            <a:ext cx="2952328" cy="20900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Наша деятельность 2024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400" b="1" dirty="0" smtClean="0"/>
              <a:t>мы </a:t>
            </a:r>
            <a:r>
              <a:rPr lang="ru-RU" sz="1400" b="1" dirty="0" smtClean="0"/>
              <a:t>учились сами</a:t>
            </a:r>
            <a:endParaRPr lang="ru-RU" sz="1400" b="1" dirty="0"/>
          </a:p>
        </p:txBody>
      </p:sp>
      <p:pic>
        <p:nvPicPr>
          <p:cNvPr id="10" name="Содержимое 9" descr="WhatsApp Image 2025-02-19 at 16.04.2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243" b="28965"/>
          <a:stretch>
            <a:fillRect/>
          </a:stretch>
        </p:blipFill>
        <p:spPr>
          <a:xfrm>
            <a:off x="5868144" y="1484784"/>
            <a:ext cx="2579581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91175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63093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725144"/>
            <a:ext cx="337220" cy="33722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5301208"/>
            <a:ext cx="144016" cy="14401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Снимок экрана 2025-02-19 161023.jpg"/>
          <p:cNvPicPr>
            <a:picLocks noChangeAspect="1"/>
          </p:cNvPicPr>
          <p:nvPr/>
        </p:nvPicPr>
        <p:blipFill>
          <a:blip r:embed="rId7" cstate="print"/>
          <a:srcRect b="35612"/>
          <a:stretch>
            <a:fillRect/>
          </a:stretch>
        </p:blipFill>
        <p:spPr>
          <a:xfrm>
            <a:off x="467544" y="1484784"/>
            <a:ext cx="1728192" cy="22070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 descr="IMG_0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1484784"/>
            <a:ext cx="3096344" cy="22118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 descr="WhatsApp Image 2025-02-19 at 16.04.28.jpeg"/>
          <p:cNvPicPr>
            <a:picLocks noChangeAspect="1"/>
          </p:cNvPicPr>
          <p:nvPr/>
        </p:nvPicPr>
        <p:blipFill>
          <a:blip r:embed="rId9" cstate="print"/>
          <a:srcRect l="4209"/>
          <a:stretch>
            <a:fillRect/>
          </a:stretch>
        </p:blipFill>
        <p:spPr>
          <a:xfrm>
            <a:off x="4283968" y="3861048"/>
            <a:ext cx="4176464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MjnlmLAuf8U.jpg"/>
          <p:cNvPicPr>
            <a:picLocks noChangeAspect="1"/>
          </p:cNvPicPr>
          <p:nvPr/>
        </p:nvPicPr>
        <p:blipFill>
          <a:blip r:embed="rId10" cstate="print"/>
          <a:srcRect r="318" b="-2783"/>
          <a:stretch>
            <a:fillRect/>
          </a:stretch>
        </p:blipFill>
        <p:spPr>
          <a:xfrm>
            <a:off x="487408" y="3861049"/>
            <a:ext cx="3600401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08912" cy="1143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Наша деятельность 2024:</a:t>
            </a:r>
            <a:br>
              <a:rPr lang="ru-RU" sz="1800" b="1" dirty="0" smtClean="0"/>
            </a:br>
            <a:r>
              <a:rPr lang="ru-RU" sz="1800" b="1" dirty="0" smtClean="0"/>
              <a:t>- </a:t>
            </a:r>
            <a:r>
              <a:rPr lang="ru-RU" sz="1400" b="1" dirty="0" smtClean="0"/>
              <a:t>и </a:t>
            </a:r>
            <a:r>
              <a:rPr lang="ru-RU" sz="1400" b="1" dirty="0" smtClean="0"/>
              <a:t>учили </a:t>
            </a:r>
            <a:r>
              <a:rPr lang="ru-RU" sz="1400" b="1" dirty="0" smtClean="0"/>
              <a:t>наших коллег на территории района</a:t>
            </a:r>
            <a:endParaRPr lang="ru-RU" sz="1400" b="1" dirty="0"/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591175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63093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949280"/>
            <a:ext cx="337220" cy="33722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1268760"/>
            <a:ext cx="144016" cy="14401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7" name="Содержимое 16" descr="de99fcfc-76d1-49ac-a04a-ec77af820796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rcRect l="4762" r="11905"/>
          <a:stretch>
            <a:fillRect/>
          </a:stretch>
        </p:blipFill>
        <p:spPr>
          <a:xfrm>
            <a:off x="395536" y="1484784"/>
            <a:ext cx="2520280" cy="22682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 descr="KvLfu8qC9tg.jpg"/>
          <p:cNvPicPr>
            <a:picLocks noChangeAspect="1"/>
          </p:cNvPicPr>
          <p:nvPr/>
        </p:nvPicPr>
        <p:blipFill>
          <a:blip r:embed="rId7" cstate="print"/>
          <a:srcRect l="16071" r="17857"/>
          <a:stretch>
            <a:fillRect/>
          </a:stretch>
        </p:blipFill>
        <p:spPr>
          <a:xfrm>
            <a:off x="3131840" y="1484784"/>
            <a:ext cx="2664296" cy="22699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251520" y="3789040"/>
            <a:ext cx="84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Провели 3 обучающих  семинара и 64 консультации по проектированию. Помогли подготовить 6 заявок на конкурсы проектов для организаций и инициативных групп граждан. Выступили экспертом комиссии в районном конкурсе молодежных проектов.</a:t>
            </a:r>
            <a:endParaRPr lang="ru-RU" sz="1200" dirty="0"/>
          </a:p>
        </p:txBody>
      </p:sp>
      <p:pic>
        <p:nvPicPr>
          <p:cNvPr id="20" name="Рисунок 19" descr="DSC_0132.JPG"/>
          <p:cNvPicPr>
            <a:picLocks noChangeAspect="1"/>
          </p:cNvPicPr>
          <p:nvPr/>
        </p:nvPicPr>
        <p:blipFill>
          <a:blip r:embed="rId8" cstate="print"/>
          <a:srcRect t="8831" r="9926" b="34652"/>
          <a:stretch>
            <a:fillRect/>
          </a:stretch>
        </p:blipFill>
        <p:spPr>
          <a:xfrm>
            <a:off x="6012160" y="1484784"/>
            <a:ext cx="244827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 descr="DSC_0388.JPG"/>
          <p:cNvPicPr>
            <a:picLocks noChangeAspect="1"/>
          </p:cNvPicPr>
          <p:nvPr/>
        </p:nvPicPr>
        <p:blipFill>
          <a:blip r:embed="rId9" cstate="print"/>
          <a:srcRect t="4985"/>
          <a:stretch>
            <a:fillRect/>
          </a:stretch>
        </p:blipFill>
        <p:spPr>
          <a:xfrm>
            <a:off x="1331640" y="4509120"/>
            <a:ext cx="6120680" cy="1372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Проекты, реализованные в 2024 году:</a:t>
            </a:r>
            <a:endParaRPr lang="ru-RU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879207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9" name="Рисунок 8" descr="DSC_0750.jpg"/>
          <p:cNvPicPr>
            <a:picLocks noChangeAspect="1"/>
          </p:cNvPicPr>
          <p:nvPr/>
        </p:nvPicPr>
        <p:blipFill>
          <a:blip r:embed="rId4" cstate="print"/>
          <a:srcRect r="9687"/>
          <a:stretch>
            <a:fillRect/>
          </a:stretch>
        </p:blipFill>
        <p:spPr>
          <a:xfrm>
            <a:off x="467544" y="1700808"/>
            <a:ext cx="3909007" cy="2880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683568" y="443711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200" dirty="0" smtClean="0"/>
              <a:t>ПОДДЕРЖКА ТЕРРИТОРИАЛЬНЫХ </a:t>
            </a:r>
          </a:p>
          <a:p>
            <a:pPr algn="ctr">
              <a:buNone/>
            </a:pPr>
            <a:r>
              <a:rPr lang="ru-RU" sz="1200" dirty="0" smtClean="0"/>
              <a:t>ОБЩЕСТВЕННЫХ </a:t>
            </a:r>
          </a:p>
          <a:p>
            <a:pPr algn="ctr">
              <a:buNone/>
            </a:pPr>
            <a:r>
              <a:rPr lang="ru-RU" sz="1200" dirty="0" smtClean="0"/>
              <a:t>САМОУПРАВЛЕНИЙ </a:t>
            </a:r>
          </a:p>
          <a:p>
            <a:pPr algn="ctr">
              <a:buNone/>
            </a:pPr>
            <a:r>
              <a:rPr lang="ru-RU" sz="1200" dirty="0" smtClean="0"/>
              <a:t>КАРАСУКСКОГО РАЙОНА В 2024Г.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Грант Министерства региональной политики Новосибирской области </a:t>
            </a:r>
          </a:p>
          <a:p>
            <a:endParaRPr lang="ru-RU" dirty="0"/>
          </a:p>
        </p:txBody>
      </p:sp>
      <p:pic>
        <p:nvPicPr>
          <p:cNvPr id="12" name="Рисунок 11" descr="i (25).jpg"/>
          <p:cNvPicPr>
            <a:picLocks noChangeAspect="1"/>
          </p:cNvPicPr>
          <p:nvPr/>
        </p:nvPicPr>
        <p:blipFill>
          <a:blip r:embed="rId5" cstate="print"/>
          <a:srcRect l="4760" r="16699"/>
          <a:stretch>
            <a:fillRect/>
          </a:stretch>
        </p:blipFill>
        <p:spPr>
          <a:xfrm>
            <a:off x="4716016" y="1700808"/>
            <a:ext cx="3672408" cy="2871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4860032" y="472514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ШКОЛА  СОЦИАЛЬНОГО </a:t>
            </a:r>
          </a:p>
          <a:p>
            <a:pPr algn="ctr"/>
            <a:r>
              <a:rPr lang="ru-RU" sz="1200" dirty="0" smtClean="0"/>
              <a:t>ПРОЕКТИРОВАНИЯ</a:t>
            </a:r>
          </a:p>
          <a:p>
            <a:pPr algn="ctr"/>
            <a:r>
              <a:rPr lang="ru-RU" sz="1200" dirty="0" smtClean="0"/>
              <a:t> «ОТ ИДЕИ К ПРОЕКТУ»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 безвозмездной основе в рамках уставной деятельности</a:t>
            </a:r>
            <a:endParaRPr lang="ru-RU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Наша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деятельность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Проекты, реализованные в 2024 году:</a:t>
            </a:r>
            <a:endParaRPr lang="ru-RU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14" name="Рисунок 13" descr="IMG-20231002-WA0007.jpg"/>
          <p:cNvPicPr>
            <a:picLocks noChangeAspect="1"/>
          </p:cNvPicPr>
          <p:nvPr/>
        </p:nvPicPr>
        <p:blipFill>
          <a:blip r:embed="rId4" cstate="print"/>
          <a:srcRect l="5583" r="5583"/>
          <a:stretch>
            <a:fillRect/>
          </a:stretch>
        </p:blipFill>
        <p:spPr>
          <a:xfrm>
            <a:off x="395536" y="1484784"/>
            <a:ext cx="3941063" cy="2952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827584" y="472514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КОНКУРС СТАРПАТОВ</a:t>
            </a:r>
          </a:p>
          <a:p>
            <a:pPr algn="ctr"/>
            <a:r>
              <a:rPr lang="ru-RU" sz="1200" dirty="0" smtClean="0"/>
              <a:t> «ОТ КУРСАНТА ДО ГЕНЕРАЛА»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Грант Министерства региональной политики Новосибирской области </a:t>
            </a:r>
          </a:p>
        </p:txBody>
      </p:sp>
      <p:pic>
        <p:nvPicPr>
          <p:cNvPr id="16" name="Рисунок 15" descr="Открытие стелы на Ландика (6).JPG"/>
          <p:cNvPicPr>
            <a:picLocks noChangeAspect="1"/>
          </p:cNvPicPr>
          <p:nvPr/>
        </p:nvPicPr>
        <p:blipFill>
          <a:blip r:embed="rId5" cstate="print"/>
          <a:srcRect r="12416"/>
          <a:stretch>
            <a:fillRect/>
          </a:stretch>
        </p:blipFill>
        <p:spPr>
          <a:xfrm>
            <a:off x="4499992" y="1484784"/>
            <a:ext cx="3902938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4716016" y="4653136"/>
            <a:ext cx="35283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ПРОЕКТ </a:t>
            </a:r>
          </a:p>
          <a:p>
            <a:pPr algn="ctr"/>
            <a:r>
              <a:rPr lang="ru-RU" sz="1200" dirty="0" smtClean="0"/>
              <a:t> «УЛИЦА ГЕРОЯ»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Грант Министерства региональной политики Новосибирской области 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110 943,00 руб.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6" name="Рисунок 15" descr="Открытие стелы на Ландика (6).JPG"/>
          <p:cNvPicPr>
            <a:picLocks noChangeAspect="1"/>
          </p:cNvPicPr>
          <p:nvPr/>
        </p:nvPicPr>
        <p:blipFill>
          <a:blip r:embed="rId4" cstate="print"/>
          <a:srcRect r="12416"/>
          <a:stretch>
            <a:fillRect/>
          </a:stretch>
        </p:blipFill>
        <p:spPr>
          <a:xfrm>
            <a:off x="467544" y="1196752"/>
            <a:ext cx="3617357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467544" y="4149080"/>
            <a:ext cx="36724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ПРОЕКТ </a:t>
            </a:r>
          </a:p>
          <a:p>
            <a:pPr algn="ctr"/>
            <a:r>
              <a:rPr lang="ru-RU" sz="1200" dirty="0" smtClean="0"/>
              <a:t> «УЛИЦА ГЕРОЯ»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Грант Министерства региональной политики Новосибирской области 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сумма гранта -110 943,00 руб.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число добровольцев проекта – 42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Число </a:t>
            </a:r>
            <a:r>
              <a:rPr lang="ru-RU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доброполучателей</a:t>
            </a:r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проекта – 25 000 чел.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60432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980728"/>
            <a:ext cx="41764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 результате реализации проекта «Улица героя» мы создали условия для сохранения исторической памяти о нашем земляке, участнике Великой Отечественной войны,  Герое Советского Союза Иване Ивановиче </a:t>
            </a:r>
            <a:r>
              <a:rPr lang="ru-RU" sz="1200" dirty="0" err="1" smtClean="0"/>
              <a:t>Ландике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В рамках проекта мы провели уроки Мужества в школе №3, которая носит имя Героя Ивана </a:t>
            </a:r>
            <a:r>
              <a:rPr lang="ru-RU" sz="1200" dirty="0" err="1" smtClean="0"/>
              <a:t>Ландика</a:t>
            </a:r>
            <a:r>
              <a:rPr lang="ru-RU" sz="1200" dirty="0" smtClean="0"/>
              <a:t>. На уроках рассказали обо всех 9 Героях – земляках, участниках Великой Отечественной войны, подробнее остановились на подвиге Ивана </a:t>
            </a:r>
            <a:r>
              <a:rPr lang="ru-RU" sz="1200" dirty="0" err="1" smtClean="0"/>
              <a:t>Ландика</a:t>
            </a:r>
            <a:r>
              <a:rPr lang="ru-RU" sz="1200" dirty="0" smtClean="0"/>
              <a:t>. После занятий мы раздали участникам уроков и жителям микрорайона календари и буклеты с информацией об Иване </a:t>
            </a:r>
            <a:r>
              <a:rPr lang="ru-RU" sz="1200" dirty="0" err="1" smtClean="0"/>
              <a:t>Ландике</a:t>
            </a:r>
            <a:r>
              <a:rPr lang="ru-RU" sz="1200" dirty="0" smtClean="0"/>
              <a:t>. Сотрудники Карасукского краеведческого музея провели у себя встречи с разными группами учащихся и рассказали им о подвиге Ивана </a:t>
            </a:r>
            <a:r>
              <a:rPr lang="ru-RU" sz="1200" dirty="0" err="1" smtClean="0"/>
              <a:t>Ландика</a:t>
            </a:r>
            <a:r>
              <a:rPr lang="ru-RU" sz="1200" dirty="0" smtClean="0"/>
              <a:t>, показали фильм о Герое. Участниками встреч стали 320 школьников.</a:t>
            </a:r>
          </a:p>
          <a:p>
            <a:r>
              <a:rPr lang="ru-RU" sz="1200" dirty="0" smtClean="0"/>
              <a:t>На средства гранта изготовили и установили стелу памяти Героя на улице, носящей имя Ивана </a:t>
            </a:r>
            <a:r>
              <a:rPr lang="ru-RU" sz="1200" dirty="0" err="1" smtClean="0"/>
              <a:t>Ландика</a:t>
            </a:r>
            <a:r>
              <a:rPr lang="ru-RU" sz="1200" dirty="0" smtClean="0"/>
              <a:t>. Школьники подготовили и провели торжественное мероприятие по открытию стелы. На мероприятии присутствовало около 200 человек из числа школьников, сотрудников музея, представителей администрации района и жителей улицы.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14" name="Рисунок 13" descr="IMG-20231002-WA0007.jpg"/>
          <p:cNvPicPr>
            <a:picLocks noChangeAspect="1"/>
          </p:cNvPicPr>
          <p:nvPr/>
        </p:nvPicPr>
        <p:blipFill>
          <a:blip r:embed="rId4" cstate="print"/>
          <a:srcRect l="5583" r="5583"/>
          <a:stretch>
            <a:fillRect/>
          </a:stretch>
        </p:blipFill>
        <p:spPr>
          <a:xfrm>
            <a:off x="251180" y="1196751"/>
            <a:ext cx="3364324" cy="25202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251520" y="378904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КОНКУРС СТАРПАТОВ</a:t>
            </a:r>
          </a:p>
          <a:p>
            <a:pPr algn="ctr"/>
            <a:r>
              <a:rPr lang="ru-RU" sz="1200" dirty="0" smtClean="0"/>
              <a:t> «ОТ КУРСАНТА ДО ГЕНЕРАЛА»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Грант Министерства региональной политики Новосибирской области 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сумма гранта - 1000 000 руб.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число добровольцев проекта – 300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число </a:t>
            </a:r>
            <a:r>
              <a:rPr lang="ru-RU" sz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благополучателей</a:t>
            </a:r>
            <a:r>
              <a:rPr lang="ru-RU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проекта – 10 000</a:t>
            </a:r>
            <a:endParaRPr lang="ru-RU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904" y="1196752"/>
            <a:ext cx="5040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Проведен конкурс социальных проектов «От курсанта до генерала» для военно-патриотических клубов образовательных учреждений района. Подано 7 заявок, победителями стали 5 проектов, которые укрепили материальную базу ВПК и улучшили условия для патриотического воспитания школьников. В реализации проектов принимало участие не менее 50 граждан, около 300 добровольцев. </a:t>
            </a:r>
            <a:r>
              <a:rPr lang="ru-RU" sz="1200" dirty="0" err="1" smtClean="0"/>
              <a:t>Благополучателями</a:t>
            </a:r>
            <a:r>
              <a:rPr lang="ru-RU" sz="1200" dirty="0" smtClean="0"/>
              <a:t> стали не менее 10 000 жителей района  из числа членов ВПК, учащихся школ, учителей  и родителей, чьи дети получают дополнительное воспитание в улучшенных условиях. </a:t>
            </a:r>
          </a:p>
          <a:p>
            <a:endParaRPr lang="ru-RU" dirty="0"/>
          </a:p>
        </p:txBody>
      </p:sp>
      <p:pic>
        <p:nvPicPr>
          <p:cNvPr id="17" name="Рисунок 16" descr="DSC_0058.jpg"/>
          <p:cNvPicPr>
            <a:picLocks noChangeAspect="1"/>
          </p:cNvPicPr>
          <p:nvPr/>
        </p:nvPicPr>
        <p:blipFill>
          <a:blip r:embed="rId5" cstate="print"/>
          <a:srcRect l="6939" r="606" b="2064"/>
          <a:stretch>
            <a:fillRect/>
          </a:stretch>
        </p:blipFill>
        <p:spPr>
          <a:xfrm>
            <a:off x="4283968" y="3212976"/>
            <a:ext cx="2036218" cy="13020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Рисунок 18" descr="7.JPG"/>
          <p:cNvPicPr>
            <a:picLocks noChangeAspect="1"/>
          </p:cNvPicPr>
          <p:nvPr/>
        </p:nvPicPr>
        <p:blipFill>
          <a:blip r:embed="rId6" cstate="print"/>
          <a:srcRect r="9943"/>
          <a:stretch>
            <a:fillRect/>
          </a:stretch>
        </p:blipFill>
        <p:spPr>
          <a:xfrm>
            <a:off x="6588224" y="3212976"/>
            <a:ext cx="1765586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Рисунок 19" descr="DSC_04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4753946"/>
            <a:ext cx="2016224" cy="1209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Рисунок 20" descr="IMG_5766.PNG"/>
          <p:cNvPicPr>
            <a:picLocks noChangeAspect="1"/>
          </p:cNvPicPr>
          <p:nvPr/>
        </p:nvPicPr>
        <p:blipFill>
          <a:blip r:embed="rId8" cstate="print"/>
          <a:srcRect l="12201" t="34250" r="5113" b="21651"/>
          <a:stretch>
            <a:fillRect/>
          </a:stretch>
        </p:blipFill>
        <p:spPr>
          <a:xfrm>
            <a:off x="5364088" y="4725144"/>
            <a:ext cx="3024336" cy="1209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52928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«Рубежи побед»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1412776"/>
            <a:ext cx="51845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рамках проекта приобретёны: </a:t>
            </a:r>
            <a:r>
              <a:rPr lang="ru-RU" sz="1400" dirty="0" err="1" smtClean="0"/>
              <a:t>квадрокоптер</a:t>
            </a:r>
            <a:r>
              <a:rPr lang="ru-RU" sz="1400" dirty="0" smtClean="0"/>
              <a:t>, пневматическая винтовка, мишень биатлонного типа, </a:t>
            </a:r>
            <a:endParaRPr lang="ru-RU" sz="1400" dirty="0" smtClean="0"/>
          </a:p>
          <a:p>
            <a:r>
              <a:rPr lang="ru-RU" sz="1400" dirty="0" smtClean="0"/>
              <a:t>два </a:t>
            </a:r>
            <a:r>
              <a:rPr lang="ru-RU" sz="1400" dirty="0" smtClean="0"/>
              <a:t>общевойсковых защитных комплекта, армейская тактическая аптечка, два комплекта раций и другие элементы, форменная одежда 16 курсантов ВПК гимназии №1 была доукомплектована военными ботинками, пряжкой со звездой СА и армейским ремнём.</a:t>
            </a:r>
          </a:p>
          <a:p>
            <a:r>
              <a:rPr lang="ru-RU" sz="1400" dirty="0" smtClean="0"/>
              <a:t>Организованы и проведены: велопробег по маршруту: город Карасук – село Троицкое – село Мироновка (</a:t>
            </a:r>
            <a:r>
              <a:rPr lang="ru-RU" sz="1400" dirty="0" err="1" smtClean="0"/>
              <a:t>Баганский</a:t>
            </a:r>
            <a:r>
              <a:rPr lang="ru-RU" sz="1400" dirty="0" smtClean="0"/>
              <a:t> район); лыжный поход по маршруту: посёлок Ярок – село Шилово-Курья – детский оздоровительный лагерь «Лесная поляна» – село Благодатное; показательные элементы военно-спортивной игры «Рубеж». Состоялись церемонии возложения цветов и венков на мемориальных местах населённых пунктов с выступлением директоров сельских школ и представителей администрации, образовательные и показательные площадки в образовательных организациях, через которые проложен маршрут движения.</a:t>
            </a:r>
          </a:p>
          <a:p>
            <a:r>
              <a:rPr lang="ru-RU" sz="1400" dirty="0" smtClean="0"/>
              <a:t>Участниками событий стали более 800 человек.</a:t>
            </a:r>
            <a:endParaRPr lang="ru-RU" sz="1400" dirty="0"/>
          </a:p>
        </p:txBody>
      </p:sp>
      <p:pic>
        <p:nvPicPr>
          <p:cNvPr id="22" name="Рисунок 21" descr="14.jpg"/>
          <p:cNvPicPr>
            <a:picLocks noChangeAspect="1"/>
          </p:cNvPicPr>
          <p:nvPr/>
        </p:nvPicPr>
        <p:blipFill>
          <a:blip r:embed="rId4" cstate="print"/>
          <a:srcRect t="11546" r="4348"/>
          <a:stretch>
            <a:fillRect/>
          </a:stretch>
        </p:blipFill>
        <p:spPr>
          <a:xfrm>
            <a:off x="395536" y="1484784"/>
            <a:ext cx="3168352" cy="22065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Рисунок 22" descr="велопробег и уроки мужества в сельских школах ВПК Гимназии провело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12906"/>
            <a:ext cx="3168353" cy="2109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 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«Почётный караул»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1196752"/>
            <a:ext cx="48965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 smtClean="0"/>
              <a:t>рамках проекта </a:t>
            </a:r>
            <a:r>
              <a:rPr lang="ru-RU" sz="1400" dirty="0" smtClean="0"/>
              <a:t>«Почетный караул» для команды школьного патриотического клуба были приобретены форменные костюмы морской пехоты, пилотки, перчатки, ремни, и шевроны. Кроме того, береты, кокарды и аксельбанты ребятам подарили их шефы – представители сообщества моряков Карасукского района. Старшие товарищи помогли курсантам правильно скомплектовать обмундирование, рассказали и показали, как подбить берет, и провели школьный строевой смотр.</a:t>
            </a:r>
            <a:br>
              <a:rPr lang="ru-RU" sz="1400" dirty="0" smtClean="0"/>
            </a:br>
            <a:r>
              <a:rPr lang="ru-RU" sz="1400" dirty="0" smtClean="0"/>
              <a:t>Затем  ВПК  «Флагмана» отработал правила строевого шага и несения почетного караула, а уже в феврале ребята несли почетный караул на районных мероприятиях, посвященных Дню памяти о россиянах, исполнявших долг за пределами Отечества, и Дню защитника Отечества. Несение почетного караула – особая миссия, возложенная на ВПК «Флагман» школы №3.</a:t>
            </a:r>
          </a:p>
          <a:p>
            <a:endParaRPr lang="ru-RU" sz="1400" dirty="0" smtClean="0"/>
          </a:p>
          <a:p>
            <a:r>
              <a:rPr lang="ru-RU" sz="1400" dirty="0" smtClean="0"/>
              <a:t>Участниками всех мероприятий проекта стали более 700 человек.</a:t>
            </a:r>
            <a:endParaRPr lang="ru-RU" sz="1400" dirty="0"/>
          </a:p>
        </p:txBody>
      </p:sp>
      <p:pic>
        <p:nvPicPr>
          <p:cNvPr id="18" name="Рисунок 17" descr="почетный карасул на Дне Героев Отечества.jpg"/>
          <p:cNvPicPr>
            <a:picLocks noChangeAspect="1"/>
          </p:cNvPicPr>
          <p:nvPr/>
        </p:nvPicPr>
        <p:blipFill>
          <a:blip r:embed="rId4" cstate="print"/>
          <a:srcRect r="9253"/>
          <a:stretch>
            <a:fillRect/>
          </a:stretch>
        </p:blipFill>
        <p:spPr>
          <a:xfrm>
            <a:off x="467544" y="1412776"/>
            <a:ext cx="3043974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Рисунок 21" descr="IMG_5776.jpg"/>
          <p:cNvPicPr>
            <a:picLocks noChangeAspect="1"/>
          </p:cNvPicPr>
          <p:nvPr/>
        </p:nvPicPr>
        <p:blipFill>
          <a:blip r:embed="rId5" cstate="print"/>
          <a:srcRect r="-601" b="1135"/>
          <a:stretch>
            <a:fillRect/>
          </a:stretch>
        </p:blipFill>
        <p:spPr>
          <a:xfrm>
            <a:off x="467544" y="3789040"/>
            <a:ext cx="3043975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Проект «Учимся побеждать»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1196752"/>
            <a:ext cx="46805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средства гранта была приобретена форменная одежда и обувь для членов ВПО школы №4. Ребята первым делом подогнали костюмы и маскхалаты. Подшили шевроны, а когда форма полностью была готова, они стали принимать активное участие в школьных и районных мероприятиях и проводить свои. Мероприятия, посвященные дням воинской славы, </a:t>
            </a:r>
          </a:p>
          <a:p>
            <a:r>
              <a:rPr lang="ru-RU" sz="1400" dirty="0" smtClean="0"/>
              <a:t>проведены участниками ВПК в каждом классе.15 курсантов и 80 учащихся школы приняли участие в их организации и проведении.</a:t>
            </a:r>
          </a:p>
          <a:p>
            <a:r>
              <a:rPr lang="ru-RU" sz="1400" dirty="0" smtClean="0"/>
              <a:t>Участники ВПК на практике научились  применять теоретическую часть в области обороны, которую</a:t>
            </a:r>
          </a:p>
          <a:p>
            <a:r>
              <a:rPr lang="ru-RU" sz="1400" dirty="0" smtClean="0"/>
              <a:t>освоили в рамках предмета ОБЖ и занятий в клубе. Проверили свои физические и духовные качества. Приобрели опыт взаимодействия и умения оценивать проигрыш или победу. Приобрели опыт действий в различных жизненных ситуациях.</a:t>
            </a:r>
          </a:p>
          <a:p>
            <a:endParaRPr lang="ru-RU" sz="1400" dirty="0" smtClean="0"/>
          </a:p>
          <a:p>
            <a:r>
              <a:rPr lang="ru-RU" sz="1400" dirty="0" smtClean="0"/>
              <a:t>Участниками всех мероприятий проекта стали более 700 человек.</a:t>
            </a:r>
            <a:endParaRPr lang="ru-RU" sz="1400" dirty="0"/>
          </a:p>
        </p:txBody>
      </p:sp>
      <p:pic>
        <p:nvPicPr>
          <p:cNvPr id="10" name="Рисунок 9" descr="фото Учимся побеждать 4 школа (5).jpg"/>
          <p:cNvPicPr>
            <a:picLocks noChangeAspect="1"/>
          </p:cNvPicPr>
          <p:nvPr/>
        </p:nvPicPr>
        <p:blipFill>
          <a:blip r:embed="rId4" cstate="print"/>
          <a:srcRect t="13251" r="18673" b="7229"/>
          <a:stretch>
            <a:fillRect/>
          </a:stretch>
        </p:blipFill>
        <p:spPr>
          <a:xfrm>
            <a:off x="395536" y="1412776"/>
            <a:ext cx="3168352" cy="23234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Снимок экрана 2024-03-18 162009.jpg"/>
          <p:cNvPicPr>
            <a:picLocks noChangeAspect="1"/>
          </p:cNvPicPr>
          <p:nvPr/>
        </p:nvPicPr>
        <p:blipFill>
          <a:blip r:embed="rId5" cstate="print"/>
          <a:srcRect l="14563" r="6975" b="17568"/>
          <a:stretch>
            <a:fillRect/>
          </a:stretch>
        </p:blipFill>
        <p:spPr>
          <a:xfrm>
            <a:off x="395536" y="3909052"/>
            <a:ext cx="3168352" cy="2112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СОДЕРЖАНИЕ: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Приветственное слово руководителя МОО ЦОИ Е.Б.Морозовой   ……………     2.</a:t>
            </a:r>
          </a:p>
          <a:p>
            <a:r>
              <a:rPr lang="ru-RU" sz="1400" dirty="0" smtClean="0"/>
              <a:t>Общая информация    ………………………………………………………………….      3.</a:t>
            </a:r>
          </a:p>
          <a:p>
            <a:r>
              <a:rPr lang="ru-RU" sz="1400" dirty="0" smtClean="0"/>
              <a:t>Наши клиенты, услуги, партнёры …………………………………………………..      4.</a:t>
            </a:r>
          </a:p>
          <a:p>
            <a:r>
              <a:rPr lang="ru-RU" sz="1400" dirty="0" smtClean="0"/>
              <a:t>Наши ресурсы  …………………………………………………………………………...     5.</a:t>
            </a:r>
          </a:p>
          <a:p>
            <a:r>
              <a:rPr lang="ru-RU" sz="1400" dirty="0" smtClean="0"/>
              <a:t>Структура организации ………………………………………………………………..     6.</a:t>
            </a:r>
          </a:p>
          <a:p>
            <a:r>
              <a:rPr lang="ru-RU" sz="1400" dirty="0" smtClean="0"/>
              <a:t>Команда организации ………………………………………………………………….     7.</a:t>
            </a:r>
          </a:p>
          <a:p>
            <a:r>
              <a:rPr lang="ru-RU" sz="1400" dirty="0" smtClean="0"/>
              <a:t>Деятельность организации в 2024 г . ………………………………………………..     </a:t>
            </a:r>
            <a:r>
              <a:rPr lang="ru-RU" sz="1400" dirty="0" smtClean="0"/>
              <a:t>9.</a:t>
            </a:r>
          </a:p>
          <a:p>
            <a:r>
              <a:rPr lang="ru-RU" sz="1400" dirty="0" smtClean="0"/>
              <a:t>Взаимодействие со СМИ………………………………………………………………..    21.</a:t>
            </a:r>
            <a:endParaRPr lang="ru-RU" sz="1400" dirty="0" smtClean="0"/>
          </a:p>
          <a:p>
            <a:r>
              <a:rPr lang="ru-RU" sz="1400" dirty="0" smtClean="0"/>
              <a:t>Финансовые итоги года …………………………………………………………………   </a:t>
            </a:r>
            <a:r>
              <a:rPr lang="ru-RU" sz="1400" dirty="0" smtClean="0"/>
              <a:t>22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Наши достижения ……………………………………………………………………….    23.</a:t>
            </a:r>
          </a:p>
          <a:p>
            <a:r>
              <a:rPr lang="ru-RU" sz="1400" dirty="0" smtClean="0"/>
              <a:t>Итоги года, планы на 2025 год ………………………………………………………..   25.</a:t>
            </a:r>
          </a:p>
          <a:p>
            <a:r>
              <a:rPr lang="ru-RU" sz="1400" dirty="0" smtClean="0"/>
              <a:t>Как нас найти …………………………………………………………………………….    26.</a:t>
            </a:r>
            <a:endParaRPr lang="ru-RU" sz="1400" dirty="0"/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01208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5013176"/>
            <a:ext cx="337220" cy="33722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4414292"/>
            <a:ext cx="144016" cy="144016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Проект «Мы - будущее твоё, Россия!»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1412776"/>
            <a:ext cx="43924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рамках проекта приобретено оборудование, проведено 14 школьных занятий, Уроков мужества, классных </a:t>
            </a:r>
            <a:r>
              <a:rPr lang="ru-RU" sz="1400" dirty="0" err="1" smtClean="0"/>
              <a:t>встречь</a:t>
            </a:r>
            <a:r>
              <a:rPr lang="ru-RU" sz="1400" dirty="0" smtClean="0"/>
              <a:t> с участием членов ВПК технического лицея №176. Проведены тактические занятия, неполная сборка, разборка автомата, занятия по стрелковой подготовке с помощью электронного лазерного тира, занятия по строевой подготовке, классные встречи и возложение цветов к мемориалу воинам-интернационалистам. </a:t>
            </a:r>
          </a:p>
          <a:p>
            <a:r>
              <a:rPr lang="ru-RU" sz="1400" dirty="0" smtClean="0"/>
              <a:t>  В мероприятиях принимали участие  38 курсанта ВПК и более 250 учащихся лицея, с привлечением сотрудников ФСБ России по Новосибирской области, отдела молодежной политики Карасукского района и Совета ветеранов района.</a:t>
            </a:r>
          </a:p>
          <a:p>
            <a:endParaRPr lang="ru-RU" sz="1400" dirty="0" smtClean="0"/>
          </a:p>
          <a:p>
            <a:r>
              <a:rPr lang="ru-RU" sz="1400" dirty="0" smtClean="0"/>
              <a:t>Участниками всех мероприятий проекта стали более 800 лицеистов и гостей ТЛ.</a:t>
            </a:r>
            <a:endParaRPr lang="ru-RU" sz="1400" dirty="0"/>
          </a:p>
        </p:txBody>
      </p:sp>
      <p:pic>
        <p:nvPicPr>
          <p:cNvPr id="12" name="Рисунок 11" descr="Id4eU9iNn1I.jpg"/>
          <p:cNvPicPr>
            <a:picLocks noChangeAspect="1"/>
          </p:cNvPicPr>
          <p:nvPr/>
        </p:nvPicPr>
        <p:blipFill>
          <a:blip r:embed="rId4" cstate="print"/>
          <a:srcRect l="14485" t="11431" r="4068"/>
          <a:stretch>
            <a:fillRect/>
          </a:stretch>
        </p:blipFill>
        <p:spPr>
          <a:xfrm>
            <a:off x="323528" y="1528544"/>
            <a:ext cx="3600400" cy="218802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 descr="WhatsApp Image 2023-12-05 at 14.37.43.jpeg"/>
          <p:cNvPicPr>
            <a:picLocks noChangeAspect="1"/>
          </p:cNvPicPr>
          <p:nvPr/>
        </p:nvPicPr>
        <p:blipFill>
          <a:blip r:embed="rId5" cstate="print"/>
          <a:srcRect t="16845" r="1038"/>
          <a:stretch>
            <a:fillRect/>
          </a:stretch>
        </p:blipFill>
        <p:spPr>
          <a:xfrm>
            <a:off x="323528" y="3840080"/>
            <a:ext cx="3600400" cy="205082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Наша деятельность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Проект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«Героями не рождаются, ими становятся»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1196752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На средства гранта для воспитанников ВПК </a:t>
            </a:r>
            <a:r>
              <a:rPr lang="ru-RU" sz="1400" dirty="0" err="1" smtClean="0"/>
              <a:t>Хорошинской</a:t>
            </a:r>
            <a:r>
              <a:rPr lang="ru-RU" sz="1400" dirty="0" smtClean="0"/>
              <a:t> </a:t>
            </a:r>
            <a:r>
              <a:rPr lang="ru-RU" sz="1400" dirty="0" smtClean="0"/>
              <a:t>школы приобрели обувь и тактические костюмы, береты, шевроны, маскхалаты и ремни. В новой форме ребята почувствовали себя увереннее и выступили организаторами и участниками школьных и районных мероприятий. </a:t>
            </a:r>
          </a:p>
          <a:p>
            <a:r>
              <a:rPr lang="ru-RU" sz="1400" dirty="0" smtClean="0"/>
              <a:t>За время реализации проекта было проведено 11 мероприятий в школе и 3 выезда на районные в Карасук. Ребята не только осваивали тактику и строевую подготовку, но помогали пожилым и одиноким жителям села, а так  же семьям участников СВО. Проводили сбор и отправку гуманитарной помощи защитникам Отечества.</a:t>
            </a:r>
          </a:p>
          <a:p>
            <a:r>
              <a:rPr lang="ru-RU" sz="1400" dirty="0" smtClean="0"/>
              <a:t> Ряды ВПК пополнились 10-ю новыми членами клуба.</a:t>
            </a:r>
          </a:p>
          <a:p>
            <a:endParaRPr lang="ru-RU" sz="1400" dirty="0" smtClean="0"/>
          </a:p>
          <a:p>
            <a:r>
              <a:rPr lang="ru-RU" sz="1400" dirty="0" smtClean="0"/>
              <a:t>Участниками всех мероприятий проекта стали более 150 человек.</a:t>
            </a:r>
            <a:endParaRPr lang="ru-RU" sz="1400" dirty="0"/>
          </a:p>
        </p:txBody>
      </p:sp>
      <p:pic>
        <p:nvPicPr>
          <p:cNvPr id="12" name="Рисунок 11" descr="Хорошенская школа   ОК МОО ЦОИ.jpg"/>
          <p:cNvPicPr>
            <a:picLocks noChangeAspect="1"/>
          </p:cNvPicPr>
          <p:nvPr/>
        </p:nvPicPr>
        <p:blipFill>
          <a:blip r:embed="rId4" cstate="print"/>
          <a:srcRect l="2182" t="12201" r="9355" b="30050"/>
          <a:stretch>
            <a:fillRect/>
          </a:stretch>
        </p:blipFill>
        <p:spPr>
          <a:xfrm>
            <a:off x="395536" y="3789040"/>
            <a:ext cx="3096343" cy="2212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 descr="P16-1s_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84784"/>
            <a:ext cx="3096344" cy="2064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208912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Взаимодействие со СМИ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pic>
        <p:nvPicPr>
          <p:cNvPr id="12" name="Рисунок 11" descr="Снимок экрана 2024-02-20 144300.jpg"/>
          <p:cNvPicPr>
            <a:picLocks noChangeAspect="1"/>
          </p:cNvPicPr>
          <p:nvPr/>
        </p:nvPicPr>
        <p:blipFill>
          <a:blip r:embed="rId4" cstate="print"/>
          <a:srcRect b="16001"/>
          <a:stretch>
            <a:fillRect/>
          </a:stretch>
        </p:blipFill>
        <p:spPr>
          <a:xfrm>
            <a:off x="3275856" y="980728"/>
            <a:ext cx="2458474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 descr="ВПК конк..jpg"/>
          <p:cNvPicPr>
            <a:picLocks noChangeAspect="1"/>
          </p:cNvPicPr>
          <p:nvPr/>
        </p:nvPicPr>
        <p:blipFill>
          <a:blip r:embed="rId5" cstate="print"/>
          <a:srcRect b="9051"/>
          <a:stretch>
            <a:fillRect/>
          </a:stretch>
        </p:blipFill>
        <p:spPr>
          <a:xfrm>
            <a:off x="5940152" y="980728"/>
            <a:ext cx="2366118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8" name="Рисунок 17" descr="Снимок экрана 2024-02-21 113045.jpg"/>
          <p:cNvPicPr>
            <a:picLocks noChangeAspect="1"/>
          </p:cNvPicPr>
          <p:nvPr/>
        </p:nvPicPr>
        <p:blipFill>
          <a:blip r:embed="rId6" cstate="print"/>
          <a:srcRect l="-3030" r="-3030"/>
          <a:stretch>
            <a:fillRect/>
          </a:stretch>
        </p:blipFill>
        <p:spPr>
          <a:xfrm>
            <a:off x="3275856" y="3645024"/>
            <a:ext cx="2448272" cy="20281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Рисунок 18" descr="Снимок экрана 2024-02-26 082758.jpg"/>
          <p:cNvPicPr>
            <a:picLocks noChangeAspect="1"/>
          </p:cNvPicPr>
          <p:nvPr/>
        </p:nvPicPr>
        <p:blipFill>
          <a:blip r:embed="rId7" cstate="print"/>
          <a:srcRect l="5714"/>
          <a:stretch>
            <a:fillRect/>
          </a:stretch>
        </p:blipFill>
        <p:spPr>
          <a:xfrm>
            <a:off x="5940152" y="3645024"/>
            <a:ext cx="2376264" cy="2004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TextBox 19"/>
          <p:cNvSpPr txBox="1"/>
          <p:nvPr/>
        </p:nvSpPr>
        <p:spPr>
          <a:xfrm>
            <a:off x="323528" y="1124744"/>
            <a:ext cx="28083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Ход реализации проектов на постоянной основе освещался на страницах районной газеты «Наша жизнь», на официальном сайте и социальных сетях администрации района, на страницах социальных сетей Центра общественных инициатив, школьных сайтах и личных страницах участников и волонтеров проекта. Было размещено более 50 постов, которые набрали десятки тысяч просмотров.</a:t>
            </a:r>
            <a:endParaRPr lang="ru-RU" sz="1200" dirty="0"/>
          </a:p>
        </p:txBody>
      </p:sp>
      <p:pic>
        <p:nvPicPr>
          <p:cNvPr id="21" name="Рисунок 20" descr="Снимок экрана 2024-02-22 102548.jpg"/>
          <p:cNvPicPr>
            <a:picLocks noChangeAspect="1"/>
          </p:cNvPicPr>
          <p:nvPr/>
        </p:nvPicPr>
        <p:blipFill>
          <a:blip r:embed="rId8" cstate="print"/>
          <a:srcRect r="2632" b="32677"/>
          <a:stretch>
            <a:fillRect/>
          </a:stretch>
        </p:blipFill>
        <p:spPr>
          <a:xfrm>
            <a:off x="395536" y="3645024"/>
            <a:ext cx="2664296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Финансовые итоги 2024 года: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06896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1268760"/>
          <a:ext cx="8424936" cy="4464496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44644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Поступления:</a:t>
                      </a:r>
                    </a:p>
                    <a:p>
                      <a:endParaRPr lang="ru-RU" sz="14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dirty="0" smtClean="0"/>
                        <a:t>Грант Министерства</a:t>
                      </a:r>
                      <a:r>
                        <a:rPr lang="ru-RU" sz="1400" b="0" baseline="0" dirty="0" smtClean="0"/>
                        <a:t> региональной политики  Новосибирской области  -    1000000.00 рублей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Грант Министерства региональной политики  Новосибирской области  -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110 943.00 рубля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Грант Министерства региональной политики Новосибирской области  -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 998 500.00  (поддержка ТОС)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err="1" smtClean="0"/>
                        <a:t>Софинансирование</a:t>
                      </a:r>
                      <a:r>
                        <a:rPr lang="ru-RU" sz="1400" b="0" baseline="0" dirty="0" smtClean="0"/>
                        <a:t> администрации Карасукского района  (на проекты ТОС)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15 200.00 рублей</a:t>
                      </a:r>
                    </a:p>
                    <a:p>
                      <a:pPr>
                        <a:buFontTx/>
                        <a:buNone/>
                      </a:pPr>
                      <a:endParaRPr lang="ru-RU" sz="1400" b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Итого: 2 124</a:t>
                      </a:r>
                      <a:r>
                        <a:rPr lang="ru-RU" sz="1400" b="1" baseline="0" dirty="0" smtClean="0">
                          <a:solidFill>
                            <a:schemeClr val="accent3"/>
                          </a:solidFill>
                        </a:rPr>
                        <a:t> 643.00</a:t>
                      </a:r>
                      <a:endParaRPr lang="ru-RU" sz="1400" b="1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Расходы: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dirty="0" smtClean="0"/>
                        <a:t>Грант Министерства</a:t>
                      </a:r>
                      <a:r>
                        <a:rPr lang="ru-RU" sz="1400" b="0" baseline="0" dirty="0" smtClean="0"/>
                        <a:t> региональной политики  Новосибирской области  -    1000000.00 рублей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Грант Министерства региональной политики  Новосибирской области  -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110 943.00  рубля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Грант Министерства региональной политики Новосибирской области  -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 998 500.00  (поддержка ТОС)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err="1" smtClean="0"/>
                        <a:t>Софинансирование</a:t>
                      </a:r>
                      <a:r>
                        <a:rPr lang="ru-RU" sz="1400" b="0" baseline="0" dirty="0" smtClean="0"/>
                        <a:t> администрации Карасукского района  (на проекты ТОС)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baseline="0" dirty="0" smtClean="0"/>
                        <a:t>15 200.00 рублей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b="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chemeClr val="accent3"/>
                          </a:solidFill>
                        </a:rPr>
                        <a:t>Итого: </a:t>
                      </a:r>
                      <a:r>
                        <a:rPr lang="ru-RU" sz="1400" b="1" dirty="0" smtClean="0">
                          <a:solidFill>
                            <a:schemeClr val="accent3"/>
                          </a:solidFill>
                        </a:rPr>
                        <a:t>2 124</a:t>
                      </a:r>
                      <a:r>
                        <a:rPr lang="ru-RU" sz="1400" b="1" baseline="0" dirty="0" smtClean="0">
                          <a:solidFill>
                            <a:schemeClr val="accent3"/>
                          </a:solidFill>
                        </a:rPr>
                        <a:t> 643.00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4" name="Рисунок 13" descr="Снимок экрана 2025-02-25 131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532533"/>
            <a:ext cx="1512168" cy="1172005"/>
          </a:xfrm>
          <a:prstGeom prst="rect">
            <a:avLst/>
          </a:prstGeom>
        </p:spPr>
      </p:pic>
      <p:pic>
        <p:nvPicPr>
          <p:cNvPr id="15" name="Рисунок 14" descr="Снимок экрана 2025-02-25 131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509120"/>
            <a:ext cx="1512168" cy="117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2736304" cy="5760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</a:rPr>
              <a:t>Наши достижения</a:t>
            </a:r>
            <a:endParaRPr lang="ru-RU" sz="22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589240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995936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  <p:pic>
        <p:nvPicPr>
          <p:cNvPr id="9" name="Рисунок 8" descr="banner2020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988840"/>
            <a:ext cx="2526580" cy="252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banner2021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916832"/>
            <a:ext cx="2526580" cy="252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WhatsApp Image 2025-02-13 at 09.18.2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988841"/>
            <a:ext cx="2526581" cy="252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Рисунок 14" descr="art-redbubble-clip-art-oth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908720"/>
            <a:ext cx="432048" cy="43204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6" name="Рисунок 15" descr="art-redbubble-clip-art-oth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1124744"/>
            <a:ext cx="697260" cy="69726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27584" y="472514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Мы трижды принимали участие во Всероссийском конкурсе публичных отчетов «Точка отсчета» и трижды становились обладателем Серебряного стандарта годового отчета.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</a:rPr>
              <a:t>Наши достижения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568863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661248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pic>
        <p:nvPicPr>
          <p:cNvPr id="13" name="Рисунок 12" descr="2344d298-9a34-476c-ab9b-3722d1a17bd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820891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7848872" cy="52565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sz="2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06896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908720"/>
            <a:ext cx="59046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Инициативы, поддержанные в 2024 году, позволили нам создать условия для развития </a:t>
            </a:r>
            <a:r>
              <a:rPr lang="ru-RU" sz="1400" dirty="0" smtClean="0"/>
              <a:t>человеческого </a:t>
            </a:r>
            <a:r>
              <a:rPr lang="ru-RU" sz="1400" dirty="0" smtClean="0"/>
              <a:t>капитала, активизировать местные </a:t>
            </a:r>
            <a:r>
              <a:rPr lang="ru-RU" sz="1400" dirty="0" smtClean="0"/>
              <a:t>сообщества, популяризовать </a:t>
            </a:r>
            <a:r>
              <a:rPr lang="ru-RU" sz="1400" dirty="0" smtClean="0"/>
              <a:t>успешные практики социально значимых проектов и повысить вовлеченность жителей в проектную деятельность.</a:t>
            </a:r>
          </a:p>
          <a:p>
            <a:r>
              <a:rPr lang="ru-RU" sz="1400" dirty="0" smtClean="0"/>
              <a:t>К </a:t>
            </a:r>
            <a:r>
              <a:rPr lang="ru-RU" sz="1400" dirty="0" smtClean="0"/>
              <a:t>концу 2024 года наша команда пополнилась новыми </a:t>
            </a:r>
            <a:r>
              <a:rPr lang="ru-RU" sz="1400" dirty="0" smtClean="0"/>
              <a:t>волонтерами</a:t>
            </a:r>
            <a:r>
              <a:rPr lang="ru-RU" sz="1400" dirty="0" smtClean="0"/>
              <a:t>. Теперь в нашей  команде  32 помощника - добровольца. </a:t>
            </a:r>
          </a:p>
          <a:p>
            <a:r>
              <a:rPr lang="ru-RU" sz="1400" dirty="0" smtClean="0"/>
              <a:t>У </a:t>
            </a:r>
            <a:r>
              <a:rPr lang="ru-RU" sz="1400" dirty="0" smtClean="0"/>
              <a:t>нас грандиозные планы на 2025 год,- мы выиграли два гранта </a:t>
            </a:r>
            <a:r>
              <a:rPr lang="ru-RU" sz="1400" dirty="0" smtClean="0"/>
              <a:t>Министерства  </a:t>
            </a:r>
            <a:r>
              <a:rPr lang="ru-RU" sz="1400" dirty="0" smtClean="0"/>
              <a:t>региональной политики, реализация которых запланирована на текущий год. </a:t>
            </a:r>
          </a:p>
          <a:p>
            <a:r>
              <a:rPr lang="ru-RU" sz="1400" dirty="0" smtClean="0"/>
              <a:t>  </a:t>
            </a:r>
            <a:r>
              <a:rPr lang="ru-RU" sz="1400" dirty="0" smtClean="0"/>
              <a:t>-В </a:t>
            </a:r>
            <a:r>
              <a:rPr lang="ru-RU" sz="1400" dirty="0" smtClean="0"/>
              <a:t>рамках проекта «Мемориал участникам специальной военной операции» мы в сотрудничестве с администрацией района и инициативной группой жителей района планируем установить памятник землякам – участникам СВО.</a:t>
            </a:r>
          </a:p>
          <a:p>
            <a:r>
              <a:rPr lang="ru-RU" sz="1400" dirty="0" smtClean="0"/>
              <a:t>  </a:t>
            </a:r>
            <a:r>
              <a:rPr lang="ru-RU" sz="1400" dirty="0" smtClean="0"/>
              <a:t>-На </a:t>
            </a:r>
            <a:r>
              <a:rPr lang="ru-RU" sz="1400" dirty="0" smtClean="0"/>
              <a:t>средства другого гранта в размере 900 000 рублей мы планируем открыть в Карасуке </a:t>
            </a:r>
            <a:r>
              <a:rPr lang="ru-RU" sz="1400" dirty="0" smtClean="0"/>
              <a:t>районный </a:t>
            </a:r>
            <a:r>
              <a:rPr lang="ru-RU" sz="1400" dirty="0" smtClean="0"/>
              <a:t>Дом общественных организаций. Под одной крышей </a:t>
            </a:r>
            <a:r>
              <a:rPr lang="ru-RU" sz="1400" dirty="0" smtClean="0"/>
              <a:t>соберутся общественные </a:t>
            </a:r>
            <a:r>
              <a:rPr lang="ru-RU" sz="1400" dirty="0" smtClean="0"/>
              <a:t>организации, </a:t>
            </a:r>
            <a:r>
              <a:rPr lang="ru-RU" sz="1400" dirty="0" smtClean="0"/>
              <a:t>и </a:t>
            </a:r>
            <a:r>
              <a:rPr lang="ru-RU" sz="1400" dirty="0" smtClean="0"/>
              <a:t>мы наладим их совместную </a:t>
            </a:r>
            <a:r>
              <a:rPr lang="ru-RU" sz="1400" dirty="0" smtClean="0"/>
              <a:t>работу. Вместе </a:t>
            </a:r>
            <a:r>
              <a:rPr lang="ru-RU" sz="1400" dirty="0" smtClean="0"/>
              <a:t>мы </a:t>
            </a:r>
            <a:r>
              <a:rPr lang="ru-RU" sz="1400" dirty="0" smtClean="0"/>
              <a:t>общественным </a:t>
            </a:r>
            <a:r>
              <a:rPr lang="ru-RU" sz="1400" dirty="0" smtClean="0"/>
              <a:t>десантом поедем в сёла района для вовлечения жителей малых территорий </a:t>
            </a:r>
            <a:r>
              <a:rPr lang="ru-RU" sz="1400" dirty="0" smtClean="0"/>
              <a:t>в </a:t>
            </a:r>
            <a:r>
              <a:rPr lang="ru-RU" sz="1400" dirty="0" smtClean="0"/>
              <a:t>общественную деятельность.</a:t>
            </a:r>
          </a:p>
          <a:p>
            <a:r>
              <a:rPr lang="ru-RU" sz="1400" dirty="0" smtClean="0"/>
              <a:t>Вместе </a:t>
            </a:r>
            <a:r>
              <a:rPr lang="ru-RU" sz="1400" dirty="0" smtClean="0"/>
              <a:t>мы сможем многое! </a:t>
            </a:r>
          </a:p>
          <a:p>
            <a:endParaRPr lang="ru-RU" dirty="0"/>
          </a:p>
        </p:txBody>
      </p:sp>
      <p:pic>
        <p:nvPicPr>
          <p:cNvPr id="16" name="Рисунок 15" descr="IMG_0231.JPG"/>
          <p:cNvPicPr>
            <a:picLocks noChangeAspect="1"/>
          </p:cNvPicPr>
          <p:nvPr/>
        </p:nvPicPr>
        <p:blipFill>
          <a:blip r:embed="rId4" cstate="print"/>
          <a:srcRect l="16260" r="9910" b="2439"/>
          <a:stretch>
            <a:fillRect/>
          </a:stretch>
        </p:blipFill>
        <p:spPr>
          <a:xfrm>
            <a:off x="251520" y="980728"/>
            <a:ext cx="2520280" cy="2220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1807769" cy="191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836712"/>
            <a:ext cx="568863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ru-RU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733256"/>
            <a:ext cx="6981825" cy="9787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Рисунок 10" descr="db1cedc4f1dc52fd90ab237f539a5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628800"/>
            <a:ext cx="2304256" cy="148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5796136" y="321297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632863 НСО г.Карасук ул.Октябрьская 38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email-market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484784"/>
            <a:ext cx="2760786" cy="173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18" name="TextBox 17"/>
          <p:cNvSpPr txBox="1"/>
          <p:nvPr/>
        </p:nvSpPr>
        <p:spPr>
          <a:xfrm>
            <a:off x="755576" y="3212976"/>
            <a:ext cx="276904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moocoi-karasuk.ru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karasukpr@mail.ru</a:t>
            </a:r>
          </a:p>
          <a:p>
            <a:endParaRPr lang="en-US" dirty="0" smtClean="0"/>
          </a:p>
        </p:txBody>
      </p:sp>
      <p:pic>
        <p:nvPicPr>
          <p:cNvPr id="19" name="Рисунок 18" descr="3597_03_04_20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573016"/>
            <a:ext cx="2736304" cy="20656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TextBox 20"/>
          <p:cNvSpPr txBox="1"/>
          <p:nvPr/>
        </p:nvSpPr>
        <p:spPr>
          <a:xfrm>
            <a:off x="3347864" y="5373216"/>
            <a:ext cx="24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8 383 55 33 551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8 923 138 44 41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4568" y="1052736"/>
            <a:ext cx="401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Мы открыты для общения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" name="Рисунок 15" descr="art-redbubble-clip-art-oth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2348880"/>
            <a:ext cx="216024" cy="216024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 descr="art-redbubble-clip-art-oth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2276872"/>
            <a:ext cx="216024" cy="216024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 descr="art-redbubble-clip-art-other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4509120"/>
            <a:ext cx="216024" cy="216024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4139952" y="6381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67600" cy="49006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Об итогах 2024 года и планах на 2025-й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591175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5013176"/>
            <a:ext cx="337220" cy="33722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4414292"/>
            <a:ext cx="144016" cy="14401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91680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5" y="1268760"/>
            <a:ext cx="583264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Century Schoolbook" pitchFamily="18" charset="0"/>
            </a:endParaRPr>
          </a:p>
          <a:p>
            <a:r>
              <a:rPr lang="ru-RU" sz="1400" dirty="0" smtClean="0">
                <a:latin typeface="Century Schoolbook" pitchFamily="18" charset="0"/>
              </a:rPr>
              <a:t>Привет!    Мы прожили ещё один год, год исканий и находок,  проб и </a:t>
            </a:r>
            <a:r>
              <a:rPr lang="ru-RU" sz="1400" dirty="0" smtClean="0">
                <a:latin typeface="Century Schoolbook" pitchFamily="18" charset="0"/>
              </a:rPr>
              <a:t>ошибок</a:t>
            </a:r>
            <a:r>
              <a:rPr lang="ru-RU" sz="1400" dirty="0" smtClean="0">
                <a:latin typeface="Century Schoolbook" pitchFamily="18" charset="0"/>
              </a:rPr>
              <a:t>, участий и побед, идей и воплощений. </a:t>
            </a:r>
          </a:p>
          <a:p>
            <a:r>
              <a:rPr lang="ru-RU" sz="1400" dirty="0" smtClean="0">
                <a:latin typeface="Century Schoolbook" pitchFamily="18" charset="0"/>
              </a:rPr>
              <a:t>В </a:t>
            </a:r>
            <a:r>
              <a:rPr lang="ru-RU" sz="1400" dirty="0" smtClean="0">
                <a:latin typeface="Century Schoolbook" pitchFamily="18" charset="0"/>
              </a:rPr>
              <a:t>прошедшем году мы росли и развивались, учились сами и учили других. </a:t>
            </a:r>
            <a:r>
              <a:rPr lang="ru-RU" sz="1400" dirty="0" smtClean="0">
                <a:latin typeface="Century Schoolbook" pitchFamily="18" charset="0"/>
              </a:rPr>
              <a:t>В </a:t>
            </a:r>
            <a:r>
              <a:rPr lang="ru-RU" sz="1400" dirty="0" smtClean="0">
                <a:latin typeface="Century Schoolbook" pitchFamily="18" charset="0"/>
              </a:rPr>
              <a:t>2024 году </a:t>
            </a:r>
            <a:r>
              <a:rPr lang="ru-RU" sz="1400" dirty="0" smtClean="0">
                <a:latin typeface="Century Schoolbook" pitchFamily="18" charset="0"/>
              </a:rPr>
              <a:t>у Центра появились </a:t>
            </a:r>
            <a:r>
              <a:rPr lang="ru-RU" sz="1400" dirty="0" smtClean="0">
                <a:latin typeface="Century Schoolbook" pitchFamily="18" charset="0"/>
              </a:rPr>
              <a:t>новые партнеры, </a:t>
            </a:r>
            <a:r>
              <a:rPr lang="ru-RU" sz="1400" dirty="0" smtClean="0">
                <a:latin typeface="Century Schoolbook" pitchFamily="18" charset="0"/>
              </a:rPr>
              <a:t>которые  </a:t>
            </a:r>
            <a:r>
              <a:rPr lang="ru-RU" sz="1400" dirty="0" smtClean="0">
                <a:latin typeface="Century Schoolbook" pitchFamily="18" charset="0"/>
              </a:rPr>
              <a:t>помогли нам выполнить все поставленные задачи и определить </a:t>
            </a:r>
            <a:r>
              <a:rPr lang="ru-RU" sz="1400" dirty="0" smtClean="0">
                <a:latin typeface="Century Schoolbook" pitchFamily="18" charset="0"/>
              </a:rPr>
              <a:t>дальнейший </a:t>
            </a:r>
            <a:r>
              <a:rPr lang="ru-RU" sz="1400" dirty="0" smtClean="0">
                <a:latin typeface="Century Schoolbook" pitchFamily="18" charset="0"/>
              </a:rPr>
              <a:t>путь. По-прежнему </a:t>
            </a:r>
            <a:r>
              <a:rPr lang="ru-RU" sz="1400" dirty="0" smtClean="0">
                <a:latin typeface="Century Schoolbook" pitchFamily="18" charset="0"/>
              </a:rPr>
              <a:t>, </a:t>
            </a:r>
            <a:r>
              <a:rPr lang="ru-RU" sz="1400" dirty="0" smtClean="0">
                <a:latin typeface="Century Schoolbook" pitchFamily="18" charset="0"/>
              </a:rPr>
              <a:t>приоритетным направлением </a:t>
            </a:r>
            <a:r>
              <a:rPr lang="ru-RU" sz="1400" dirty="0" smtClean="0">
                <a:latin typeface="Century Schoolbook" pitchFamily="18" charset="0"/>
              </a:rPr>
              <a:t>нашей работы </a:t>
            </a:r>
            <a:r>
              <a:rPr lang="ru-RU" sz="1400" dirty="0" smtClean="0">
                <a:latin typeface="Century Schoolbook" pitchFamily="18" charset="0"/>
              </a:rPr>
              <a:t>является вовлечение НКО и инициативных граждан в общественную </a:t>
            </a:r>
            <a:r>
              <a:rPr lang="ru-RU" sz="1400" dirty="0" smtClean="0">
                <a:latin typeface="Century Schoolbook" pitchFamily="18" charset="0"/>
              </a:rPr>
              <a:t> работу</a:t>
            </a:r>
            <a:r>
              <a:rPr lang="ru-RU" sz="1400" dirty="0" smtClean="0">
                <a:latin typeface="Century Schoolbook" pitchFamily="18" charset="0"/>
              </a:rPr>
              <a:t>, приносящую пользу обществу, пользу нашему Карасукскому району. </a:t>
            </a:r>
          </a:p>
          <a:p>
            <a:r>
              <a:rPr lang="ru-RU" sz="1400" dirty="0" smtClean="0">
                <a:latin typeface="Century Schoolbook" pitchFamily="18" charset="0"/>
              </a:rPr>
              <a:t>Близкое сотрудничество со всеми структурами органов </a:t>
            </a:r>
            <a:r>
              <a:rPr lang="ru-RU" sz="1400" dirty="0" smtClean="0">
                <a:latin typeface="Century Schoolbook" pitchFamily="18" charset="0"/>
              </a:rPr>
              <a:t>государственной </a:t>
            </a:r>
            <a:r>
              <a:rPr lang="ru-RU" sz="1400" dirty="0" smtClean="0">
                <a:latin typeface="Century Schoolbook" pitchFamily="18" charset="0"/>
              </a:rPr>
              <a:t>власти, средствами массовой информации и коммерческим </a:t>
            </a:r>
            <a:r>
              <a:rPr lang="ru-RU" sz="1400" dirty="0" smtClean="0">
                <a:latin typeface="Century Schoolbook" pitchFamily="18" charset="0"/>
              </a:rPr>
              <a:t>сектором </a:t>
            </a:r>
            <a:r>
              <a:rPr lang="ru-RU" sz="1400" dirty="0" smtClean="0">
                <a:latin typeface="Century Schoolbook" pitchFamily="18" charset="0"/>
              </a:rPr>
              <a:t>Карасукского района позволило наполнить жизнь организации важными </a:t>
            </a:r>
            <a:r>
              <a:rPr lang="ru-RU" sz="1400" dirty="0" smtClean="0">
                <a:latin typeface="Century Schoolbook" pitchFamily="18" charset="0"/>
              </a:rPr>
              <a:t>и </a:t>
            </a:r>
            <a:r>
              <a:rPr lang="ru-RU" sz="1400" dirty="0" smtClean="0">
                <a:latin typeface="Century Schoolbook" pitchFamily="18" charset="0"/>
              </a:rPr>
              <a:t>интересными делами, достичь ощутимых результатов. </a:t>
            </a:r>
            <a:endParaRPr lang="ru-RU" sz="1400" dirty="0" smtClean="0">
              <a:latin typeface="Century Schoolbook" pitchFamily="18" charset="0"/>
            </a:endParaRPr>
          </a:p>
          <a:p>
            <a:r>
              <a:rPr lang="ru-RU" sz="1400" dirty="0" smtClean="0">
                <a:latin typeface="Century Schoolbook" pitchFamily="18" charset="0"/>
              </a:rPr>
              <a:t>Я </a:t>
            </a:r>
            <a:r>
              <a:rPr lang="ru-RU" sz="1400" dirty="0" smtClean="0">
                <a:latin typeface="Century Schoolbook" pitchFamily="18" charset="0"/>
              </a:rPr>
              <a:t>очень признательна своей команде за профессионализм, ответственность </a:t>
            </a:r>
            <a:r>
              <a:rPr lang="ru-RU" sz="1400" dirty="0" smtClean="0">
                <a:latin typeface="Century Schoolbook" pitchFamily="18" charset="0"/>
              </a:rPr>
              <a:t>и </a:t>
            </a:r>
            <a:r>
              <a:rPr lang="ru-RU" sz="1400" dirty="0" smtClean="0">
                <a:latin typeface="Century Schoolbook" pitchFamily="18" charset="0"/>
              </a:rPr>
              <a:t>умение достигать поставленных целей. </a:t>
            </a:r>
            <a:r>
              <a:rPr lang="ru-RU" sz="1400" dirty="0" smtClean="0">
                <a:latin typeface="Century Schoolbook" pitchFamily="18" charset="0"/>
              </a:rPr>
              <a:t>Пересматривая события прошедшего 2024 года, невольно заново оцениваешь моменты радости и достижений. Как он прожит, представляем в нашем отчете.</a:t>
            </a:r>
            <a:endParaRPr lang="ru-RU" sz="1400" dirty="0"/>
          </a:p>
        </p:txBody>
      </p:sp>
      <p:pic>
        <p:nvPicPr>
          <p:cNvPr id="11" name="Рисунок 10" descr="WhatsApp Image 2025-02-12 at 11.33.05.jpeg"/>
          <p:cNvPicPr>
            <a:picLocks noChangeAspect="1"/>
          </p:cNvPicPr>
          <p:nvPr/>
        </p:nvPicPr>
        <p:blipFill>
          <a:blip r:embed="rId6" cstate="print"/>
          <a:srcRect r="13346"/>
          <a:stretch>
            <a:fillRect/>
          </a:stretch>
        </p:blipFill>
        <p:spPr>
          <a:xfrm>
            <a:off x="323528" y="1556792"/>
            <a:ext cx="2520280" cy="2880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ОБЩАЯ ИНФОРМАЦИЯ: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543920" cy="4403976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Century Schoolbook" pitchFamily="18" charset="0"/>
              </a:rPr>
              <a:t>Местная общественная организация Карасукского района Новосибирской области «Центр общественных инициатив» ведет свою деятельность с 2010 года. С апреля 2014 года – в статусе юридического лица. С этого времени свою деятельность выстраивает согласно реализации Муниципальной целевой программы </a:t>
            </a:r>
            <a:r>
              <a:rPr lang="ru-RU" sz="1400" dirty="0" smtClean="0">
                <a:latin typeface="Century Schoolbook" pitchFamily="18" charset="0"/>
                <a:hlinkClick r:id="rId2"/>
              </a:rPr>
              <a:t>«Муниципальная поддержка социально-ориентированных некоммерческих организаций, общественных объединений и гражданских инициатив в городе Карасуке и Карасукском районе Новосибирской области на 2023-2025 годы»</a:t>
            </a:r>
            <a:endParaRPr lang="ru-RU" sz="1400" dirty="0" smtClean="0">
              <a:latin typeface="Century Schoolbook" pitchFamily="18" charset="0"/>
            </a:endParaRP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Председатель организации Морозова Елена Борисовна</a:t>
            </a: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Число членов организации – 4</a:t>
            </a: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Число волонтеров - </a:t>
            </a:r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32</a:t>
            </a:r>
            <a:endParaRPr lang="ru-RU" sz="1400" dirty="0" smtClean="0">
              <a:latin typeface="Century Schoolbook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Century Schoolbook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ОГРН   1145476028081</a:t>
            </a: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ИНН     5422114020 </a:t>
            </a:r>
          </a:p>
          <a:p>
            <a:pPr lvl="0"/>
            <a:endParaRPr lang="ru-RU" sz="1400" dirty="0" smtClean="0">
              <a:latin typeface="Century Schoolbook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Тел: 8 383 55 33 55 1 </a:t>
            </a: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  <a:cs typeface="Times New Roman" panose="02020603050405020304" pitchFamily="18" charset="0"/>
              </a:rPr>
              <a:t>эл</a:t>
            </a:r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. почта: </a:t>
            </a:r>
            <a:r>
              <a:rPr lang="en-US" sz="1400" dirty="0" smtClean="0">
                <a:latin typeface="Century Schoolbook" pitchFamily="18" charset="0"/>
                <a:cs typeface="Times New Roman" panose="02020603050405020304" pitchFamily="18" charset="0"/>
                <a:hlinkClick r:id="rId3"/>
              </a:rPr>
              <a:t>karasukpr@mail.ru</a:t>
            </a:r>
            <a:endParaRPr lang="ru-RU" sz="1400" dirty="0" smtClean="0">
              <a:latin typeface="Century Schoolbook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Century Schoolbook" pitchFamily="18" charset="0"/>
                <a:cs typeface="Times New Roman" panose="02020603050405020304" pitchFamily="18" charset="0"/>
              </a:rPr>
              <a:t> сайт: </a:t>
            </a:r>
            <a:r>
              <a:rPr lang="en-US" sz="1400" dirty="0" smtClean="0">
                <a:latin typeface="Century Schoolbook" pitchFamily="18" charset="0"/>
                <a:hlinkClick r:id="rId4"/>
              </a:rPr>
              <a:t>https://www.moocoi-karasuk.ru/blog</a:t>
            </a:r>
            <a:endParaRPr lang="ru-RU" sz="1400" dirty="0">
              <a:latin typeface="Century Schoolbook" pitchFamily="18" charset="0"/>
            </a:endParaRPr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517232"/>
            <a:ext cx="6981825" cy="119481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4725144"/>
            <a:ext cx="841276" cy="8412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80920" cy="55446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dirty="0" smtClean="0"/>
              <a:t>Наши Клиенты:</a:t>
            </a:r>
          </a:p>
          <a:p>
            <a:r>
              <a:rPr lang="ru-RU" sz="4300" dirty="0" smtClean="0"/>
              <a:t>Исполнительная и законодательная власть </a:t>
            </a:r>
          </a:p>
          <a:p>
            <a:r>
              <a:rPr lang="ru-RU" sz="4300" dirty="0" smtClean="0"/>
              <a:t>Образовательные учреждения, учреждения культуры и спорта</a:t>
            </a:r>
          </a:p>
          <a:p>
            <a:r>
              <a:rPr lang="ru-RU" sz="4300" dirty="0" smtClean="0"/>
              <a:t>Общественные организации, инициативные граждане</a:t>
            </a:r>
          </a:p>
          <a:p>
            <a:pPr>
              <a:buNone/>
            </a:pPr>
            <a:r>
              <a:rPr lang="ru-RU" sz="4900" b="1" dirty="0" smtClean="0"/>
              <a:t>   </a:t>
            </a:r>
          </a:p>
          <a:p>
            <a:pPr>
              <a:buNone/>
            </a:pPr>
            <a:r>
              <a:rPr lang="ru-RU" sz="4900" b="1" dirty="0" smtClean="0"/>
              <a:t>Наши услуги:</a:t>
            </a:r>
          </a:p>
          <a:p>
            <a:r>
              <a:rPr lang="ru-RU" sz="4300" dirty="0" smtClean="0"/>
              <a:t>Информационные услуги</a:t>
            </a:r>
          </a:p>
          <a:p>
            <a:r>
              <a:rPr lang="ru-RU" sz="4300" dirty="0" smtClean="0"/>
              <a:t>Организация и проведение районных конкурсов общественных инициатив, семинаров, консультаций, сопровождение в разработке и реализации проектов</a:t>
            </a:r>
          </a:p>
          <a:p>
            <a:r>
              <a:rPr lang="ru-RU" sz="4300" dirty="0" smtClean="0"/>
              <a:t>Аналитическая деятельность, формирование общественного мнения</a:t>
            </a:r>
          </a:p>
          <a:p>
            <a:pPr>
              <a:buNone/>
            </a:pPr>
            <a:r>
              <a:rPr lang="ru-RU" sz="4900" b="1" dirty="0" smtClean="0"/>
              <a:t>  </a:t>
            </a:r>
          </a:p>
          <a:p>
            <a:pPr>
              <a:buNone/>
            </a:pPr>
            <a:r>
              <a:rPr lang="ru-RU" sz="4900" b="1" dirty="0" smtClean="0"/>
              <a:t> Наши партнёры:</a:t>
            </a:r>
          </a:p>
          <a:p>
            <a:r>
              <a:rPr lang="ru-RU" sz="4300" dirty="0" smtClean="0"/>
              <a:t>Администрация Карасукского района Новосибирской области</a:t>
            </a:r>
          </a:p>
          <a:p>
            <a:r>
              <a:rPr lang="ru-RU" sz="4300" dirty="0" smtClean="0"/>
              <a:t>Сибирский центр поддержки общественных инициатив, Общественная палата НСО</a:t>
            </a:r>
          </a:p>
          <a:p>
            <a:r>
              <a:rPr lang="ru-RU" sz="4300" dirty="0" smtClean="0"/>
              <a:t>Общественные организации Карасукского района</a:t>
            </a:r>
          </a:p>
          <a:p>
            <a:r>
              <a:rPr lang="ru-RU" sz="4300" dirty="0" smtClean="0"/>
              <a:t>Муниципальные учреждения Карасукского района, представители бизнеса</a:t>
            </a:r>
          </a:p>
          <a:p>
            <a:r>
              <a:rPr lang="ru-RU" sz="4300" dirty="0" smtClean="0"/>
              <a:t>Средства массовой информации, группы в </a:t>
            </a:r>
            <a:r>
              <a:rPr lang="ru-RU" sz="4300" dirty="0" err="1" smtClean="0"/>
              <a:t>мессенджерах</a:t>
            </a:r>
            <a:r>
              <a:rPr lang="ru-RU" sz="4300" dirty="0" smtClean="0"/>
              <a:t> и </a:t>
            </a:r>
            <a:r>
              <a:rPr lang="ru-RU" sz="4300" dirty="0" err="1" smtClean="0"/>
              <a:t>соцсетях</a:t>
            </a:r>
            <a:endParaRPr lang="ru-RU" sz="4300" dirty="0" smtClean="0"/>
          </a:p>
          <a:p>
            <a:pPr>
              <a:buNone/>
            </a:pPr>
            <a:endParaRPr lang="ru-RU" sz="5500" b="1" i="1" dirty="0" smtClean="0"/>
          </a:p>
          <a:p>
            <a:pPr>
              <a:buNone/>
            </a:pPr>
            <a:r>
              <a:rPr lang="ru-RU" sz="4900" b="1" dirty="0" smtClean="0">
                <a:solidFill>
                  <a:schemeClr val="accent3">
                    <a:lumMod val="75000"/>
                  </a:schemeClr>
                </a:solidFill>
              </a:rPr>
              <a:t>Благодарим партнёров за вклад в совместное дело! Будем рады сотрудничеству с новыми организациями</a:t>
            </a:r>
            <a:r>
              <a:rPr lang="ru-RU" sz="49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4300" dirty="0" smtClean="0"/>
          </a:p>
          <a:p>
            <a:pPr lvl="0"/>
            <a:endParaRPr lang="ru-RU" sz="3300" dirty="0"/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591175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2924944"/>
            <a:ext cx="360040" cy="36004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340768"/>
            <a:ext cx="265212" cy="265212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99288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НАШИ РЕСУРСЫ:</a:t>
            </a:r>
          </a:p>
          <a:p>
            <a:pPr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/>
              <a:t> Интеллектуальные ресурсы</a:t>
            </a:r>
          </a:p>
          <a:p>
            <a:r>
              <a:rPr lang="ru-RU" sz="1400" dirty="0" smtClean="0"/>
              <a:t>Организация имеет наработки в сфере социального проектирования. </a:t>
            </a:r>
            <a:r>
              <a:rPr lang="ru-RU" sz="1400" dirty="0" smtClean="0"/>
              <a:t>У </a:t>
            </a:r>
            <a:r>
              <a:rPr lang="ru-RU" sz="1400" dirty="0" smtClean="0"/>
              <a:t>команды есть опыт в организации и проведении районных конкурсов общественных инициатив, проведение тренингов по проектированию. Постоянно учимся, развиваем свои возможности в проектировании и учим этому других.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800" b="1" dirty="0" smtClean="0"/>
              <a:t>  Материальные ресурсы</a:t>
            </a:r>
          </a:p>
          <a:p>
            <a:r>
              <a:rPr lang="ru-RU" sz="1400" dirty="0" smtClean="0"/>
              <a:t>Мы имеем офисное помещение 26 кв.м , располагаем современным оборудованием и программным обеспечением, на безвозмездной основе арендуем актовый зал учреждения культуры на 40 мест для проведения семинаров. У нас подобрана небольшая библиотека специализированной литературы.</a:t>
            </a:r>
          </a:p>
          <a:p>
            <a:pPr lvl="0">
              <a:buNone/>
            </a:pPr>
            <a:endParaRPr lang="ru-RU" sz="3300" dirty="0"/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73216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780928"/>
            <a:ext cx="360040" cy="36004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284984"/>
            <a:ext cx="216024" cy="216024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28416"/>
            <a:ext cx="1584176" cy="123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373216"/>
            <a:ext cx="6981825" cy="1266825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67600" cy="4320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200" b="1" dirty="0" smtClean="0"/>
              <a:t>Структура организации</a:t>
            </a:r>
            <a:r>
              <a:rPr lang="ru-RU" sz="1800" b="1" dirty="0" smtClean="0"/>
              <a:t> :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3600400" cy="5256584"/>
          </a:xfrm>
        </p:spPr>
        <p:txBody>
          <a:bodyPr>
            <a:normAutofit fontScale="32500" lnSpcReduction="20000"/>
          </a:bodyPr>
          <a:lstStyle/>
          <a:p>
            <a:endParaRPr lang="ru-RU" sz="1800" dirty="0" smtClean="0"/>
          </a:p>
          <a:p>
            <a:r>
              <a:rPr lang="ru-RU" sz="4300" b="1" dirty="0" smtClean="0"/>
              <a:t>Общее собрание членов организации    </a:t>
            </a:r>
            <a:r>
              <a:rPr lang="ru-RU" sz="4300" dirty="0" smtClean="0"/>
              <a:t>является высшим органом организации. Участники общим голосованием решают вопросы о корректировке Устава, бюджета и внутренних положений, принятии или исключении членов, назначении Ревизора, утверждает стратегию новых и действующих проектов. </a:t>
            </a:r>
          </a:p>
          <a:p>
            <a:pPr>
              <a:buNone/>
            </a:pPr>
            <a:endParaRPr lang="ru-RU" sz="4300" dirty="0" smtClean="0"/>
          </a:p>
          <a:p>
            <a:r>
              <a:rPr lang="ru-RU" sz="4300" b="1" dirty="0" smtClean="0"/>
              <a:t>Председатель организации </a:t>
            </a:r>
            <a:r>
              <a:rPr lang="ru-RU" sz="4300" dirty="0" smtClean="0"/>
              <a:t>и команда под его началом обеспечивают текущую работу МОО ЦОИ, реализацию программ и проектов.</a:t>
            </a:r>
          </a:p>
          <a:p>
            <a:pPr>
              <a:buNone/>
            </a:pPr>
            <a:endParaRPr lang="ru-RU" sz="4300" dirty="0" smtClean="0"/>
          </a:p>
          <a:p>
            <a:pPr lvl="0"/>
            <a:r>
              <a:rPr lang="ru-RU" sz="4300" b="1" dirty="0" smtClean="0"/>
              <a:t>Команда  организации</a:t>
            </a:r>
            <a:r>
              <a:rPr lang="ru-RU" sz="4300" b="1" dirty="0" smtClean="0"/>
              <a:t>    </a:t>
            </a:r>
            <a:r>
              <a:rPr lang="ru-RU" sz="4300" dirty="0" smtClean="0"/>
              <a:t>Эксперты</a:t>
            </a:r>
            <a:r>
              <a:rPr lang="ru-RU" sz="4300" dirty="0" smtClean="0"/>
              <a:t>, координаторы проекта, менеджер по СМИ, тренер по проектированию, партнеры, волонтеры  - обеспечивают проектную деятельность организации.</a:t>
            </a:r>
          </a:p>
          <a:p>
            <a:pPr lvl="0">
              <a:buNone/>
            </a:pPr>
            <a:endParaRPr lang="ru-RU" sz="3300" dirty="0"/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948"/>
            <a:ext cx="8712968" cy="451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268760"/>
            <a:ext cx="409228" cy="40922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23928" y="1772816"/>
            <a:ext cx="475252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Совет учредителей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 smtClean="0"/>
              <a:t>Общее собрание членов МОО ЦОИ)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6" y="2924944"/>
            <a:ext cx="46805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Председатель МОО ЦОИ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4221088"/>
            <a:ext cx="46805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Команда МОО ЦОИ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Наша команда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Совет организации:</a:t>
            </a:r>
          </a:p>
          <a:p>
            <a:r>
              <a:rPr lang="ru-RU" sz="1800" dirty="0" err="1" smtClean="0"/>
              <a:t>ААнна</a:t>
            </a:r>
            <a:endParaRPr lang="ru-RU" sz="1800" dirty="0"/>
          </a:p>
        </p:txBody>
      </p:sp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301208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5013176"/>
            <a:ext cx="337220" cy="33722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4414292"/>
            <a:ext cx="144016" cy="14401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Анна Астахова.png"/>
          <p:cNvPicPr>
            <a:picLocks noChangeAspect="1"/>
          </p:cNvPicPr>
          <p:nvPr/>
        </p:nvPicPr>
        <p:blipFill>
          <a:blip r:embed="rId6" cstate="print"/>
          <a:srcRect t="3883" r="2020"/>
          <a:stretch>
            <a:fillRect/>
          </a:stretch>
        </p:blipFill>
        <p:spPr>
          <a:xfrm>
            <a:off x="2555776" y="2060848"/>
            <a:ext cx="1584176" cy="19609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DSC_6712 — копия — коп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59" y="2060848"/>
            <a:ext cx="1721223" cy="1872208"/>
          </a:xfrm>
          <a:prstGeom prst="rect">
            <a:avLst/>
          </a:prstGeom>
        </p:spPr>
      </p:pic>
      <p:pic>
        <p:nvPicPr>
          <p:cNvPr id="12" name="Рисунок 11" descr="photo-16342188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2060848"/>
            <a:ext cx="1827203" cy="1949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Рисунок 12" descr="8XhS4sCeEV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2060848"/>
            <a:ext cx="1944216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395536" y="4149080"/>
            <a:ext cx="180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Елена Морозова,</a:t>
            </a:r>
          </a:p>
          <a:p>
            <a:r>
              <a:rPr lang="ru-RU" sz="1200" dirty="0" smtClean="0"/>
              <a:t>учредитель, председатель МОО ЦОИ 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414908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Анна Астахова,</a:t>
            </a:r>
          </a:p>
          <a:p>
            <a:r>
              <a:rPr lang="ru-RU" sz="1200" dirty="0" smtClean="0"/>
              <a:t>учредитель,</a:t>
            </a:r>
          </a:p>
          <a:p>
            <a:r>
              <a:rPr lang="ru-RU" sz="1200" dirty="0" smtClean="0"/>
              <a:t>менеджер по проектной деятельности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41490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Татьяна </a:t>
            </a:r>
            <a:r>
              <a:rPr lang="ru-RU" sz="1200" dirty="0" err="1" smtClean="0"/>
              <a:t>Бурдина</a:t>
            </a:r>
            <a:r>
              <a:rPr lang="ru-RU" sz="1200" dirty="0" smtClean="0"/>
              <a:t>, учредитель, </a:t>
            </a:r>
          </a:p>
          <a:p>
            <a:r>
              <a:rPr lang="en-US" sz="1200" dirty="0" smtClean="0"/>
              <a:t>pr</a:t>
            </a:r>
            <a:r>
              <a:rPr lang="ru-RU" sz="1200" dirty="0" smtClean="0"/>
              <a:t>-менеджер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4149080"/>
            <a:ext cx="16209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/>
              <a:t>Снежана</a:t>
            </a:r>
            <a:r>
              <a:rPr lang="ru-RU" sz="1200" dirty="0" smtClean="0"/>
              <a:t> Терехова</a:t>
            </a:r>
          </a:p>
          <a:p>
            <a:r>
              <a:rPr lang="ru-RU" sz="1200" dirty="0" smtClean="0"/>
              <a:t>учредитель,</a:t>
            </a:r>
          </a:p>
          <a:p>
            <a:r>
              <a:rPr lang="ru-RU" sz="1200" dirty="0" smtClean="0"/>
              <a:t>специалист </a:t>
            </a:r>
          </a:p>
          <a:p>
            <a:r>
              <a:rPr lang="ru-RU" sz="1200" dirty="0" smtClean="0"/>
              <a:t>по коммуникациям</a:t>
            </a:r>
          </a:p>
          <a:p>
            <a:endParaRPr lang="ru-RU" dirty="0"/>
          </a:p>
        </p:txBody>
      </p:sp>
      <p:pic>
        <p:nvPicPr>
          <p:cNvPr id="19" name="Рисунок 18" descr="WhatsApp Image 2025-02-12 at 11.33.05 — копия.jpeg"/>
          <p:cNvPicPr>
            <a:picLocks noChangeAspect="1"/>
          </p:cNvPicPr>
          <p:nvPr/>
        </p:nvPicPr>
        <p:blipFill>
          <a:blip r:embed="rId10" cstate="print"/>
          <a:srcRect l="8515" t="5889" r="21221" b="21888"/>
          <a:stretch>
            <a:fillRect/>
          </a:stretch>
        </p:blipFill>
        <p:spPr>
          <a:xfrm>
            <a:off x="395536" y="2060848"/>
            <a:ext cx="1949977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Наша команда:</a:t>
            </a:r>
            <a:endParaRPr lang="ru-RU" sz="1800" b="1" dirty="0"/>
          </a:p>
        </p:txBody>
      </p:sp>
      <p:pic>
        <p:nvPicPr>
          <p:cNvPr id="9" name="Содержимое 8" descr="kabanov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7407" t="2469" b="25926"/>
          <a:stretch>
            <a:fillRect/>
          </a:stretch>
        </p:blipFill>
        <p:spPr>
          <a:xfrm>
            <a:off x="395536" y="1772815"/>
            <a:ext cx="1872208" cy="2171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C:\Users\Юзер\Downloads\котчету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948"/>
            <a:ext cx="8784976" cy="451375"/>
          </a:xfrm>
          <a:prstGeom prst="rect">
            <a:avLst/>
          </a:prstGeom>
          <a:noFill/>
        </p:spPr>
      </p:pic>
      <p:pic>
        <p:nvPicPr>
          <p:cNvPr id="2051" name="Picture 3" descr="C:\Users\Юзер\Downloads\на отч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301208"/>
            <a:ext cx="6981825" cy="12668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355976" y="6309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pic>
        <p:nvPicPr>
          <p:cNvPr id="7" name="Рисунок 6" descr="art-redbubble-clip-art-oth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400" y="5013176"/>
            <a:ext cx="337220" cy="337220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art-redbubble-clip-art-oth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72400" y="4414292"/>
            <a:ext cx="144016" cy="144016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panasenko_cr.jpg"/>
          <p:cNvPicPr>
            <a:picLocks noChangeAspect="1"/>
          </p:cNvPicPr>
          <p:nvPr/>
        </p:nvPicPr>
        <p:blipFill>
          <a:blip r:embed="rId7" cstate="print"/>
          <a:srcRect r="27351" b="-1247"/>
          <a:stretch>
            <a:fillRect/>
          </a:stretch>
        </p:blipFill>
        <p:spPr>
          <a:xfrm>
            <a:off x="2494845" y="1772816"/>
            <a:ext cx="1888825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 descr="image (1).jpg"/>
          <p:cNvPicPr>
            <a:picLocks noChangeAspect="1"/>
          </p:cNvPicPr>
          <p:nvPr/>
        </p:nvPicPr>
        <p:blipFill>
          <a:blip r:embed="rId8" cstate="print"/>
          <a:srcRect t="14761" b="11623"/>
          <a:stretch>
            <a:fillRect/>
          </a:stretch>
        </p:blipFill>
        <p:spPr>
          <a:xfrm>
            <a:off x="4644008" y="1772815"/>
            <a:ext cx="1656184" cy="2167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323528" y="4077072"/>
            <a:ext cx="206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Информационное </a:t>
            </a:r>
          </a:p>
          <a:p>
            <a:r>
              <a:rPr lang="ru-RU" sz="1200" dirty="0" smtClean="0"/>
              <a:t>сопровождение </a:t>
            </a:r>
          </a:p>
          <a:p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40770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Тренер по </a:t>
            </a:r>
          </a:p>
          <a:p>
            <a:r>
              <a:rPr lang="ru-RU" sz="1200" dirty="0" smtClean="0"/>
              <a:t>проектированию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Ревизор организации</a:t>
            </a:r>
            <a:endParaRPr lang="ru-RU" sz="1200" dirty="0"/>
          </a:p>
        </p:txBody>
      </p:sp>
      <p:pic>
        <p:nvPicPr>
          <p:cNvPr id="16" name="Рисунок 15" descr="Снимок экрана 2025-02-19 145944.jpg"/>
          <p:cNvPicPr>
            <a:picLocks noChangeAspect="1"/>
          </p:cNvPicPr>
          <p:nvPr/>
        </p:nvPicPr>
        <p:blipFill>
          <a:blip r:embed="rId9" cstate="print"/>
          <a:srcRect r="7692" b="10169"/>
          <a:stretch>
            <a:fillRect/>
          </a:stretch>
        </p:blipFill>
        <p:spPr>
          <a:xfrm>
            <a:off x="6588224" y="1772816"/>
            <a:ext cx="1728192" cy="21602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6660232" y="4149081"/>
            <a:ext cx="133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Координатор </a:t>
            </a:r>
          </a:p>
          <a:p>
            <a:r>
              <a:rPr lang="ru-RU" sz="1200" dirty="0" smtClean="0"/>
              <a:t>проектов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9828</TotalTime>
  <Words>2158</Words>
  <Application>Microsoft Office PowerPoint</Application>
  <PresentationFormat>Экран (4:3)</PresentationFormat>
  <Paragraphs>451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МЕСТНАЯ ОБЩЕСТВЕННАЯ ОРГАНИЗАЦИЯ  КАРАСУКСКОГО РАЙОНА НОВОСИБИРСКОЙ ОБЛАСТИ «ЦЕНТР ОБЩЕСТВЕННЫХ ИНИЦИАТИВ»</vt:lpstr>
      <vt:lpstr>СОДЕРЖАНИЕ:</vt:lpstr>
      <vt:lpstr>Об итогах 2024 года и планах на 2025-й</vt:lpstr>
      <vt:lpstr>ОБЩАЯ ИНФОРМАЦИЯ:</vt:lpstr>
      <vt:lpstr>    </vt:lpstr>
      <vt:lpstr>    </vt:lpstr>
      <vt:lpstr>           Структура организации :</vt:lpstr>
      <vt:lpstr>Наша команда</vt:lpstr>
      <vt:lpstr>Наша команда:</vt:lpstr>
      <vt:lpstr>Наша деятельность 2024: - мы учились сами</vt:lpstr>
      <vt:lpstr>Наша деятельность 2024 мы учились сами</vt:lpstr>
      <vt:lpstr>Наша деятельность 2024: - и учили наших коллег на территории района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Наши достижения</vt:lpstr>
      <vt:lpstr>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МЕСТНАЯ ОБЩЕСТВЕННАЯ ОРГАНИЗАЦИЯ  КАРАСУКСКОГО РАЙОНА НОВОСИБИРСКОЙ ОБЛАСТИ  «ЦЕНТР ОБЩЕСТВЕННЫХ ИНИЦИАТИВ»</dc:title>
  <dc:creator>Елена</dc:creator>
  <cp:lastModifiedBy>Юзер</cp:lastModifiedBy>
  <cp:revision>860</cp:revision>
  <dcterms:created xsi:type="dcterms:W3CDTF">2025-02-12T01:24:39Z</dcterms:created>
  <dcterms:modified xsi:type="dcterms:W3CDTF">2025-02-25T07:18:03Z</dcterms:modified>
</cp:coreProperties>
</file>