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901" r:id="rId2"/>
    <p:sldMasterId id="2147483914" r:id="rId3"/>
  </p:sldMasterIdLst>
  <p:notesMasterIdLst>
    <p:notesMasterId r:id="rId44"/>
  </p:notesMasterIdLst>
  <p:handoutMasterIdLst>
    <p:handoutMasterId r:id="rId45"/>
  </p:handoutMasterIdLst>
  <p:sldIdLst>
    <p:sldId id="560" r:id="rId4"/>
    <p:sldId id="893" r:id="rId5"/>
    <p:sldId id="813" r:id="rId6"/>
    <p:sldId id="814" r:id="rId7"/>
    <p:sldId id="912" r:id="rId8"/>
    <p:sldId id="812" r:id="rId9"/>
    <p:sldId id="815" r:id="rId10"/>
    <p:sldId id="894" r:id="rId11"/>
    <p:sldId id="925" r:id="rId12"/>
    <p:sldId id="914" r:id="rId13"/>
    <p:sldId id="926" r:id="rId14"/>
    <p:sldId id="881" r:id="rId15"/>
    <p:sldId id="830" r:id="rId16"/>
    <p:sldId id="831" r:id="rId17"/>
    <p:sldId id="933" r:id="rId18"/>
    <p:sldId id="934" r:id="rId19"/>
    <p:sldId id="895" r:id="rId20"/>
    <p:sldId id="897" r:id="rId21"/>
    <p:sldId id="898" r:id="rId22"/>
    <p:sldId id="915" r:id="rId23"/>
    <p:sldId id="899" r:id="rId24"/>
    <p:sldId id="840" r:id="rId25"/>
    <p:sldId id="917" r:id="rId26"/>
    <p:sldId id="902" r:id="rId27"/>
    <p:sldId id="911" r:id="rId28"/>
    <p:sldId id="904" r:id="rId29"/>
    <p:sldId id="905" r:id="rId30"/>
    <p:sldId id="916" r:id="rId31"/>
    <p:sldId id="874" r:id="rId32"/>
    <p:sldId id="832" r:id="rId33"/>
    <p:sldId id="910" r:id="rId34"/>
    <p:sldId id="935" r:id="rId35"/>
    <p:sldId id="936" r:id="rId36"/>
    <p:sldId id="938" r:id="rId37"/>
    <p:sldId id="937" r:id="rId38"/>
    <p:sldId id="939" r:id="rId39"/>
    <p:sldId id="940" r:id="rId40"/>
    <p:sldId id="841" r:id="rId41"/>
    <p:sldId id="845" r:id="rId42"/>
    <p:sldId id="906" r:id="rId43"/>
  </p:sldIdLst>
  <p:sldSz cx="9906000" cy="6858000" type="A4"/>
  <p:notesSz cx="6797675" cy="9928225"/>
  <p:defaultTextStyle>
    <a:defPPr>
      <a:defRPr lang="ru-RU"/>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77838" indent="-20638" algn="l" rtl="0" eaLnBrk="0" fontAlgn="base" hangingPunct="0">
      <a:spcBef>
        <a:spcPct val="0"/>
      </a:spcBef>
      <a:spcAft>
        <a:spcPct val="0"/>
      </a:spcAft>
      <a:defRPr kern="1200">
        <a:solidFill>
          <a:schemeClr val="tx1"/>
        </a:solidFill>
        <a:latin typeface="Calibri" pitchFamily="34" charset="0"/>
        <a:ea typeface="+mn-ea"/>
        <a:cs typeface="+mn-cs"/>
      </a:defRPr>
    </a:lvl2pPr>
    <a:lvl3pPr marL="957263" indent="-42863" algn="l" rtl="0" eaLnBrk="0" fontAlgn="base" hangingPunct="0">
      <a:spcBef>
        <a:spcPct val="0"/>
      </a:spcBef>
      <a:spcAft>
        <a:spcPct val="0"/>
      </a:spcAft>
      <a:defRPr kern="1200">
        <a:solidFill>
          <a:schemeClr val="tx1"/>
        </a:solidFill>
        <a:latin typeface="Calibri" pitchFamily="34" charset="0"/>
        <a:ea typeface="+mn-ea"/>
        <a:cs typeface="+mn-cs"/>
      </a:defRPr>
    </a:lvl3pPr>
    <a:lvl4pPr marL="1436688" indent="-65088" algn="l" rtl="0" eaLnBrk="0" fontAlgn="base" hangingPunct="0">
      <a:spcBef>
        <a:spcPct val="0"/>
      </a:spcBef>
      <a:spcAft>
        <a:spcPct val="0"/>
      </a:spcAft>
      <a:defRPr kern="1200">
        <a:solidFill>
          <a:schemeClr val="tx1"/>
        </a:solidFill>
        <a:latin typeface="Calibri" pitchFamily="34" charset="0"/>
        <a:ea typeface="+mn-ea"/>
        <a:cs typeface="+mn-cs"/>
      </a:defRPr>
    </a:lvl4pPr>
    <a:lvl5pPr marL="1914525" indent="-85725"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76" userDrawn="1">
          <p15:clr>
            <a:srgbClr val="A4A3A4"/>
          </p15:clr>
        </p15:guide>
        <p15:guide id="3" orient="horz" pos="663">
          <p15:clr>
            <a:srgbClr val="A4A3A4"/>
          </p15:clr>
        </p15:guide>
        <p15:guide id="4" pos="6091">
          <p15:clr>
            <a:srgbClr val="A4A3A4"/>
          </p15:clr>
        </p15:guide>
        <p15:guide id="5" pos="285" userDrawn="1">
          <p15:clr>
            <a:srgbClr val="A4A3A4"/>
          </p15:clr>
        </p15:guide>
        <p15:guide id="6" pos="444">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87C3"/>
    <a:srgbClr val="969696"/>
    <a:srgbClr val="808080"/>
    <a:srgbClr val="44D8B5"/>
    <a:srgbClr val="FFFFCC"/>
    <a:srgbClr val="23A989"/>
    <a:srgbClr val="9DEBD8"/>
    <a:srgbClr val="C0F2E6"/>
    <a:srgbClr val="1C886E"/>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Темный стиль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68" autoAdjust="0"/>
    <p:restoredTop sz="90580" autoAdjust="0"/>
  </p:normalViewPr>
  <p:slideViewPr>
    <p:cSldViewPr snapToObjects="1" showGuides="1">
      <p:cViewPr varScale="1">
        <p:scale>
          <a:sx n="88" d="100"/>
          <a:sy n="88" d="100"/>
        </p:scale>
        <p:origin x="1212" y="96"/>
      </p:cViewPr>
      <p:guideLst>
        <p:guide orient="horz" pos="323"/>
        <p:guide pos="376"/>
        <p:guide orient="horz" pos="663"/>
        <p:guide pos="6091"/>
        <p:guide pos="285"/>
        <p:guide pos="4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109" d="100"/>
          <a:sy n="109" d="100"/>
        </p:scale>
        <p:origin x="4400" y="184"/>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Desktop\&#1050;&#1057;&#1054;&#1044;%20&#1050;&#1072;&#1088;&#1072;&#1089;&#1091;&#1082;&#1089;&#1082;&#1080;&#1081;\&#1048;&#1089;&#1093;&#1086;&#1076;&#1085;&#1099;&#1077;%20&#1076;&#1072;&#1085;&#1085;&#1099;&#1077;\&#1089;&#1090;&#1072;&#1090;&#1080;&#1089;&#1090;&#1080;&#1082;&#1072;_&#1063;&#1080;&#1089;&#1083;&#1077;&#1085;&#1085;&#1086;&#1089;&#1090;&#1100;%20&#1085;&#1072;&#1089;&#1077;&#1083;&#1077;&#1085;&#1080;&#1103;%20&#1087;&#1086;%20&#1087;&#1086;&#1083;&#1091;%20&#1080;%20&#1074;&#1086;&#1079;&#1088;&#1072;&#1089;&#1090;&#1091;%20&#1085;&#1072;%201%20&#1103;&#1085;&#1074;&#1072;&#1088;&#1103;%202021%20&#1075;&#1086;&#1076;&#1072;.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'5061700000'!$L$7</c:f>
              <c:strCache>
                <c:ptCount val="1"/>
                <c:pt idx="0">
                  <c:v>Численность постоянного населения, чел., </c:v>
                </c:pt>
              </c:strCache>
            </c:strRef>
          </c:tx>
          <c:spPr>
            <a:solidFill>
              <a:schemeClr val="accent1"/>
            </a:solidFill>
            <a:ln>
              <a:noFill/>
            </a:ln>
            <a:effectLst/>
          </c:spPr>
          <c:invertIfNegative val="0"/>
          <c:cat>
            <c:strRef>
              <c:f>'5061700000'!$M$6:$W$6</c:f>
              <c:strCache>
                <c:ptCount val="11"/>
                <c:pt idx="0">
                  <c:v>2012 год</c:v>
                </c:pt>
                <c:pt idx="1">
                  <c:v>2013 год</c:v>
                </c:pt>
                <c:pt idx="2">
                  <c:v>2014 год</c:v>
                </c:pt>
                <c:pt idx="3">
                  <c:v>2015 год</c:v>
                </c:pt>
                <c:pt idx="4">
                  <c:v>2016 год</c:v>
                </c:pt>
                <c:pt idx="5">
                  <c:v>2017 год</c:v>
                </c:pt>
                <c:pt idx="6">
                  <c:v>2018 год</c:v>
                </c:pt>
                <c:pt idx="7">
                  <c:v>2019 год</c:v>
                </c:pt>
                <c:pt idx="8">
                  <c:v>2020 год</c:v>
                </c:pt>
                <c:pt idx="9">
                  <c:v>2025 год</c:v>
                </c:pt>
                <c:pt idx="10">
                  <c:v>2041 год</c:v>
                </c:pt>
              </c:strCache>
            </c:strRef>
          </c:cat>
          <c:val>
            <c:numRef>
              <c:f>'5061700000'!$M$7:$W$7</c:f>
              <c:numCache>
                <c:formatCode>General</c:formatCode>
                <c:ptCount val="11"/>
                <c:pt idx="0">
                  <c:v>45761</c:v>
                </c:pt>
                <c:pt idx="1">
                  <c:v>45532</c:v>
                </c:pt>
                <c:pt idx="2">
                  <c:v>45130</c:v>
                </c:pt>
                <c:pt idx="3">
                  <c:v>44433</c:v>
                </c:pt>
                <c:pt idx="4">
                  <c:v>43921</c:v>
                </c:pt>
                <c:pt idx="5">
                  <c:v>43642</c:v>
                </c:pt>
                <c:pt idx="6">
                  <c:v>43230</c:v>
                </c:pt>
                <c:pt idx="7">
                  <c:v>42882</c:v>
                </c:pt>
                <c:pt idx="8">
                  <c:v>42867</c:v>
                </c:pt>
                <c:pt idx="9">
                  <c:v>42300</c:v>
                </c:pt>
                <c:pt idx="10">
                  <c:v>42000</c:v>
                </c:pt>
              </c:numCache>
            </c:numRef>
          </c:val>
        </c:ser>
        <c:dLbls>
          <c:showLegendKey val="0"/>
          <c:showVal val="0"/>
          <c:showCatName val="0"/>
          <c:showSerName val="0"/>
          <c:showPercent val="0"/>
          <c:showBubbleSize val="0"/>
        </c:dLbls>
        <c:gapWidth val="219"/>
        <c:overlap val="-27"/>
        <c:axId val="419826936"/>
        <c:axId val="419821448"/>
      </c:barChart>
      <c:catAx>
        <c:axId val="419826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419821448"/>
        <c:crosses val="autoZero"/>
        <c:auto val="1"/>
        <c:lblAlgn val="ctr"/>
        <c:lblOffset val="100"/>
        <c:noMultiLvlLbl val="0"/>
      </c:catAx>
      <c:valAx>
        <c:axId val="419821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419826936"/>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vl1pPr>
          </a:lstStyle>
          <a:p>
            <a:pPr>
              <a:defRPr/>
            </a:pPr>
            <a:endParaRPr lang="ru-RU"/>
          </a:p>
        </p:txBody>
      </p:sp>
      <p:sp>
        <p:nvSpPr>
          <p:cNvPr id="3" name="Дата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vl1pPr>
          </a:lstStyle>
          <a:p>
            <a:pPr>
              <a:defRPr/>
            </a:pPr>
            <a:fld id="{8FD11C47-5DB8-4D1C-BCCC-4FA58541CC59}" type="datetimeFigureOut">
              <a:rPr lang="ru-RU"/>
              <a:pPr>
                <a:defRPr/>
              </a:pPr>
              <a:t>06.11.2021</a:t>
            </a:fld>
            <a:endParaRPr lang="ru-RU"/>
          </a:p>
        </p:txBody>
      </p:sp>
      <p:sp>
        <p:nvSpPr>
          <p:cNvPr id="4" name="Нижний колонтитул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eaLnBrk="1" hangingPunct="1">
              <a:defRPr sz="1200"/>
            </a:lvl1pPr>
          </a:lstStyle>
          <a:p>
            <a:pPr>
              <a:defRPr/>
            </a:pPr>
            <a:endParaRPr lang="ru-RU"/>
          </a:p>
        </p:txBody>
      </p:sp>
      <p:sp>
        <p:nvSpPr>
          <p:cNvPr id="5" name="Номер слайда 4"/>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8C6E058-88E3-4DDA-A77F-B13BD2F67EA8}" type="slidenum">
              <a:rPr lang="ru-RU" altLang="ru-RU"/>
              <a:pPr>
                <a:defRPr/>
              </a:pPr>
              <a:t>‹#›</a:t>
            </a:fld>
            <a:endParaRPr lang="ru-RU" altLang="ru-RU"/>
          </a:p>
        </p:txBody>
      </p:sp>
    </p:spTree>
    <p:extLst>
      <p:ext uri="{BB962C8B-B14F-4D97-AF65-F5344CB8AC3E}">
        <p14:creationId xmlns:p14="http://schemas.microsoft.com/office/powerpoint/2010/main" val="977109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vl1pPr>
          </a:lstStyle>
          <a:p>
            <a:pPr>
              <a:defRPr/>
            </a:pPr>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vl1pPr>
          </a:lstStyle>
          <a:p>
            <a:pPr>
              <a:defRPr/>
            </a:pPr>
            <a:fld id="{E236F82F-F482-47FD-A9F2-F2C48F210E2A}" type="datetimeFigureOut">
              <a:rPr lang="ru-RU"/>
              <a:pPr>
                <a:defRPr/>
              </a:pPr>
              <a:t>06.11.2021</a:t>
            </a:fld>
            <a:endParaRPr lang="ru-RU"/>
          </a:p>
        </p:txBody>
      </p:sp>
      <p:sp>
        <p:nvSpPr>
          <p:cNvPr id="4" name="Образ слайда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hangingPunct="1">
              <a:defRPr sz="1200"/>
            </a:lvl1pPr>
          </a:lstStyle>
          <a:p>
            <a:pPr>
              <a:defRPr/>
            </a:pPr>
            <a:endParaRPr lang="ru-RU"/>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B96D04D-6E08-4206-9C26-3ABABD9309C0}" type="slidenum">
              <a:rPr lang="ru-RU" altLang="ru-RU"/>
              <a:pPr>
                <a:defRPr/>
              </a:pPr>
              <a:t>‹#›</a:t>
            </a:fld>
            <a:endParaRPr lang="ru-RU" altLang="ru-RU"/>
          </a:p>
        </p:txBody>
      </p:sp>
    </p:spTree>
    <p:extLst>
      <p:ext uri="{BB962C8B-B14F-4D97-AF65-F5344CB8AC3E}">
        <p14:creationId xmlns:p14="http://schemas.microsoft.com/office/powerpoint/2010/main" val="4448329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B96D04D-6E08-4206-9C26-3ABABD9309C0}" type="slidenum">
              <a:rPr lang="ru-RU" altLang="ru-RU" smtClean="0"/>
              <a:pPr>
                <a:defRPr/>
              </a:pPr>
              <a:t>24</a:t>
            </a:fld>
            <a:endParaRPr lang="ru-RU" altLang="ru-RU"/>
          </a:p>
        </p:txBody>
      </p:sp>
    </p:spTree>
    <p:extLst>
      <p:ext uri="{BB962C8B-B14F-4D97-AF65-F5344CB8AC3E}">
        <p14:creationId xmlns:p14="http://schemas.microsoft.com/office/powerpoint/2010/main" val="2903842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B96D04D-6E08-4206-9C26-3ABABD9309C0}" type="slidenum">
              <a:rPr lang="ru-RU" altLang="ru-RU" smtClean="0"/>
              <a:pPr>
                <a:defRPr/>
              </a:pPr>
              <a:t>25</a:t>
            </a:fld>
            <a:endParaRPr lang="ru-RU" altLang="ru-RU"/>
          </a:p>
        </p:txBody>
      </p:sp>
    </p:spTree>
    <p:extLst>
      <p:ext uri="{BB962C8B-B14F-4D97-AF65-F5344CB8AC3E}">
        <p14:creationId xmlns:p14="http://schemas.microsoft.com/office/powerpoint/2010/main" val="4245006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a:xfrm>
            <a:off x="382588" y="958626"/>
            <a:ext cx="9034908" cy="5494709"/>
          </a:xfrm>
          <a:prstGeom prst="rect">
            <a:avLst/>
          </a:prstGeom>
        </p:spPr>
        <p:txBody>
          <a:bodyPr/>
          <a:lstStyle>
            <a:lvl1pPr marL="0" indent="0" algn="just">
              <a:spcBef>
                <a:spcPts val="0"/>
              </a:spcBef>
              <a:spcAft>
                <a:spcPts val="600"/>
              </a:spcAft>
              <a:buNone/>
              <a:defRPr sz="1800">
                <a:latin typeface="+mn-lt"/>
              </a:defRPr>
            </a:lvl1pPr>
            <a:lvl2pPr algn="just">
              <a:spcBef>
                <a:spcPts val="0"/>
              </a:spcBef>
              <a:spcAft>
                <a:spcPts val="600"/>
              </a:spcAft>
              <a:defRPr sz="1800">
                <a:latin typeface="+mn-lt"/>
              </a:defRPr>
            </a:lvl2pPr>
            <a:lvl3pPr algn="just">
              <a:spcBef>
                <a:spcPts val="0"/>
              </a:spcBef>
              <a:spcAft>
                <a:spcPts val="600"/>
              </a:spcAft>
              <a:defRPr sz="1800">
                <a:latin typeface="+mn-lt"/>
              </a:defRPr>
            </a:lvl3pPr>
            <a:lvl4pPr algn="just">
              <a:spcBef>
                <a:spcPts val="0"/>
              </a:spcBef>
              <a:spcAft>
                <a:spcPts val="600"/>
              </a:spcAft>
              <a:defRPr sz="1800">
                <a:latin typeface="+mn-lt"/>
              </a:defRPr>
            </a:lvl4pPr>
            <a:lvl5pPr algn="just">
              <a:spcBef>
                <a:spcPts val="0"/>
              </a:spcBef>
              <a:spcAft>
                <a:spcPts val="600"/>
              </a:spcAft>
              <a:defRPr sz="1800">
                <a:latin typeface="+mn-lt"/>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12" name="Заголовок 1"/>
          <p:cNvSpPr>
            <a:spLocks noGrp="1"/>
          </p:cNvSpPr>
          <p:nvPr>
            <p:ph type="title"/>
          </p:nvPr>
        </p:nvSpPr>
        <p:spPr bwMode="auto">
          <a:xfrm>
            <a:off x="378395" y="0"/>
            <a:ext cx="9056345" cy="962776"/>
          </a:xfrm>
          <a:prstGeom prst="rect">
            <a:avLst/>
          </a:prstGeom>
          <a:noFill/>
          <a:ln>
            <a:noFill/>
          </a:ln>
          <a:extLst/>
        </p:spPr>
        <p:txBody>
          <a:bodyPr/>
          <a:lstStyle>
            <a:lvl1pPr>
              <a:defRPr sz="3600">
                <a:latin typeface="+mn-lt"/>
              </a:defRPr>
            </a:lvl1pPr>
          </a:lstStyle>
          <a:p>
            <a:pPr lvl="0"/>
            <a:r>
              <a:rPr lang="ru-RU" altLang="ru-RU" dirty="0" smtClean="0"/>
              <a:t>Образец заголовка</a:t>
            </a:r>
          </a:p>
        </p:txBody>
      </p:sp>
      <p:sp>
        <p:nvSpPr>
          <p:cNvPr id="4" name="Номер слайда 5"/>
          <p:cNvSpPr>
            <a:spLocks noGrp="1"/>
          </p:cNvSpPr>
          <p:nvPr>
            <p:ph type="sldNum" sz="quarter" idx="10"/>
          </p:nvPr>
        </p:nvSpPr>
        <p:spPr/>
        <p:txBody>
          <a:bodyPr/>
          <a:lstStyle>
            <a:lvl1pPr>
              <a:defRPr>
                <a:latin typeface="Calibri" pitchFamily="34" charset="0"/>
              </a:defRPr>
            </a:lvl1pPr>
          </a:lstStyle>
          <a:p>
            <a:pPr>
              <a:defRPr/>
            </a:pPr>
            <a:fld id="{B4E8791E-3DAA-429D-8CB4-0393898CD048}" type="slidenum">
              <a:rPr lang="ru-RU" altLang="ru-RU"/>
              <a:pPr>
                <a:defRPr/>
              </a:pPr>
              <a:t>‹#›</a:t>
            </a:fld>
            <a:endParaRPr lang="ru-RU" altLang="ru-RU"/>
          </a:p>
        </p:txBody>
      </p:sp>
    </p:spTree>
    <p:extLst>
      <p:ext uri="{BB962C8B-B14F-4D97-AF65-F5344CB8AC3E}">
        <p14:creationId xmlns:p14="http://schemas.microsoft.com/office/powerpoint/2010/main" val="3454556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7B491A9-9183-3645-86AC-5236E17DCF49}" type="datetimeFigureOut">
              <a:rPr lang="ru-RU" smtClean="0"/>
              <a:pPr/>
              <a:t>06.11.2021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9381AC6-F009-4541-AA5E-D94ED84BCAD3}" type="slidenum">
              <a:rPr lang="ru-RU" smtClean="0"/>
              <a:pPr/>
              <a:t>‹#›</a:t>
            </a:fld>
            <a:endParaRPr lang="ru-RU"/>
          </a:p>
        </p:txBody>
      </p:sp>
    </p:spTree>
    <p:extLst>
      <p:ext uri="{BB962C8B-B14F-4D97-AF65-F5344CB8AC3E}">
        <p14:creationId xmlns:p14="http://schemas.microsoft.com/office/powerpoint/2010/main" val="1615465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625" y="457200"/>
            <a:ext cx="3194050"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7B491A9-9183-3645-86AC-5236E17DCF49}" type="datetimeFigureOut">
              <a:rPr lang="ru-RU" smtClean="0"/>
              <a:pPr/>
              <a:t>06.11.2021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9381AC6-F009-4541-AA5E-D94ED84BCAD3}" type="slidenum">
              <a:rPr lang="ru-RU" smtClean="0"/>
              <a:pPr/>
              <a:t>‹#›</a:t>
            </a:fld>
            <a:endParaRPr lang="ru-RU"/>
          </a:p>
        </p:txBody>
      </p:sp>
    </p:spTree>
    <p:extLst>
      <p:ext uri="{BB962C8B-B14F-4D97-AF65-F5344CB8AC3E}">
        <p14:creationId xmlns:p14="http://schemas.microsoft.com/office/powerpoint/2010/main" val="494506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625" y="457200"/>
            <a:ext cx="3194050"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7B491A9-9183-3645-86AC-5236E17DCF49}" type="datetimeFigureOut">
              <a:rPr lang="ru-RU" smtClean="0"/>
              <a:pPr/>
              <a:t>06.11.2021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9381AC6-F009-4541-AA5E-D94ED84BCAD3}" type="slidenum">
              <a:rPr lang="ru-RU" smtClean="0"/>
              <a:pPr/>
              <a:t>‹#›</a:t>
            </a:fld>
            <a:endParaRPr lang="ru-RU"/>
          </a:p>
        </p:txBody>
      </p:sp>
    </p:spTree>
    <p:extLst>
      <p:ext uri="{BB962C8B-B14F-4D97-AF65-F5344CB8AC3E}">
        <p14:creationId xmlns:p14="http://schemas.microsoft.com/office/powerpoint/2010/main" val="403048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7B491A9-9183-3645-86AC-5236E17DCF49}" type="datetimeFigureOut">
              <a:rPr lang="ru-RU" smtClean="0"/>
              <a:pPr/>
              <a:t>06.11.2021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9381AC6-F009-4541-AA5E-D94ED84BCAD3}" type="slidenum">
              <a:rPr lang="ru-RU" smtClean="0"/>
              <a:pPr/>
              <a:t>‹#›</a:t>
            </a:fld>
            <a:endParaRPr lang="ru-RU"/>
          </a:p>
        </p:txBody>
      </p:sp>
    </p:spTree>
    <p:extLst>
      <p:ext uri="{BB962C8B-B14F-4D97-AF65-F5344CB8AC3E}">
        <p14:creationId xmlns:p14="http://schemas.microsoft.com/office/powerpoint/2010/main" val="869657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089775" y="365125"/>
            <a:ext cx="2135188"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1038" y="365125"/>
            <a:ext cx="6256337"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7B491A9-9183-3645-86AC-5236E17DCF49}" type="datetimeFigureOut">
              <a:rPr lang="ru-RU" smtClean="0"/>
              <a:pPr/>
              <a:t>06.11.2021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9381AC6-F009-4541-AA5E-D94ED84BCAD3}" type="slidenum">
              <a:rPr lang="ru-RU" smtClean="0"/>
              <a:pPr/>
              <a:t>‹#›</a:t>
            </a:fld>
            <a:endParaRPr lang="ru-RU"/>
          </a:p>
        </p:txBody>
      </p:sp>
    </p:spTree>
    <p:extLst>
      <p:ext uri="{BB962C8B-B14F-4D97-AF65-F5344CB8AC3E}">
        <p14:creationId xmlns:p14="http://schemas.microsoft.com/office/powerpoint/2010/main" val="568102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7B491A9-9183-3645-86AC-5236E17DCF49}" type="datetimeFigureOut">
              <a:rPr lang="ru-RU" smtClean="0"/>
              <a:pPr/>
              <a:t>06.11.2021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9381AC6-F009-4541-AA5E-D94ED84BCAD3}" type="slidenum">
              <a:rPr lang="ru-RU" smtClean="0"/>
              <a:pPr/>
              <a:t>‹#›</a:t>
            </a:fld>
            <a:endParaRPr lang="ru-RU"/>
          </a:p>
        </p:txBody>
      </p:sp>
    </p:spTree>
    <p:extLst>
      <p:ext uri="{BB962C8B-B14F-4D97-AF65-F5344CB8AC3E}">
        <p14:creationId xmlns:p14="http://schemas.microsoft.com/office/powerpoint/2010/main" val="392036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38250" y="1122363"/>
            <a:ext cx="74295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CB4F8F8-75D0-B941-96B6-FA081038FC24}" type="datetimeFigureOut">
              <a:rPr lang="ru-RU" smtClean="0"/>
              <a:pPr/>
              <a:t>06.11.2021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DBA156-6E6C-4A42-A4CD-6F85D0F0EB9D}" type="slidenum">
              <a:rPr lang="ru-RU" smtClean="0"/>
              <a:pPr/>
              <a:t>‹#›</a:t>
            </a:fld>
            <a:endParaRPr lang="ru-RU"/>
          </a:p>
        </p:txBody>
      </p:sp>
    </p:spTree>
    <p:extLst>
      <p:ext uri="{BB962C8B-B14F-4D97-AF65-F5344CB8AC3E}">
        <p14:creationId xmlns:p14="http://schemas.microsoft.com/office/powerpoint/2010/main" val="1985308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CB4F8F8-75D0-B941-96B6-FA081038FC24}" type="datetimeFigureOut">
              <a:rPr lang="ru-RU" smtClean="0"/>
              <a:pPr/>
              <a:t>06.11.2021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DBA156-6E6C-4A42-A4CD-6F85D0F0EB9D}" type="slidenum">
              <a:rPr lang="ru-RU" smtClean="0"/>
              <a:pPr/>
              <a:t>‹#›</a:t>
            </a:fld>
            <a:endParaRPr lang="ru-RU"/>
          </a:p>
        </p:txBody>
      </p:sp>
    </p:spTree>
    <p:extLst>
      <p:ext uri="{BB962C8B-B14F-4D97-AF65-F5344CB8AC3E}">
        <p14:creationId xmlns:p14="http://schemas.microsoft.com/office/powerpoint/2010/main" val="1632485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6275" y="1709738"/>
            <a:ext cx="8543925"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CB4F8F8-75D0-B941-96B6-FA081038FC24}" type="datetimeFigureOut">
              <a:rPr lang="ru-RU" smtClean="0"/>
              <a:pPr/>
              <a:t>06.11.2021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DBA156-6E6C-4A42-A4CD-6F85D0F0EB9D}" type="slidenum">
              <a:rPr lang="ru-RU" smtClean="0"/>
              <a:pPr/>
              <a:t>‹#›</a:t>
            </a:fld>
            <a:endParaRPr lang="ru-RU"/>
          </a:p>
        </p:txBody>
      </p:sp>
    </p:spTree>
    <p:extLst>
      <p:ext uri="{BB962C8B-B14F-4D97-AF65-F5344CB8AC3E}">
        <p14:creationId xmlns:p14="http://schemas.microsoft.com/office/powerpoint/2010/main" val="936741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1038" y="1825625"/>
            <a:ext cx="4195762"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029200" y="1825625"/>
            <a:ext cx="41957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CB4F8F8-75D0-B941-96B6-FA081038FC24}" type="datetimeFigureOut">
              <a:rPr lang="ru-RU" smtClean="0"/>
              <a:pPr/>
              <a:t>06.11.2021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8DBA156-6E6C-4A42-A4CD-6F85D0F0EB9D}" type="slidenum">
              <a:rPr lang="ru-RU" smtClean="0"/>
              <a:pPr/>
              <a:t>‹#›</a:t>
            </a:fld>
            <a:endParaRPr lang="ru-RU"/>
          </a:p>
        </p:txBody>
      </p:sp>
    </p:spTree>
    <p:extLst>
      <p:ext uri="{BB962C8B-B14F-4D97-AF65-F5344CB8AC3E}">
        <p14:creationId xmlns:p14="http://schemas.microsoft.com/office/powerpoint/2010/main" val="60842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2950" y="2130426"/>
            <a:ext cx="84201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485900" y="3886201"/>
            <a:ext cx="6934200" cy="1752600"/>
          </a:xfrm>
          <a:prstGeom prst="rect">
            <a:avLst/>
          </a:prstGeom>
        </p:spPr>
        <p:txBody>
          <a:bodyPr lIns="83969" tIns="41985" rIns="83969" bIns="41985"/>
          <a:lstStyle>
            <a:lvl1pPr marL="0" indent="0" algn="ctr">
              <a:buNone/>
              <a:defRPr/>
            </a:lvl1pPr>
            <a:lvl2pPr marL="478919" indent="0" algn="ctr">
              <a:buNone/>
              <a:defRPr/>
            </a:lvl2pPr>
            <a:lvl3pPr marL="957838" indent="0" algn="ctr">
              <a:buNone/>
              <a:defRPr/>
            </a:lvl3pPr>
            <a:lvl4pPr marL="1436757" indent="0" algn="ctr">
              <a:buNone/>
              <a:defRPr/>
            </a:lvl4pPr>
            <a:lvl5pPr marL="1915677" indent="0" algn="ctr">
              <a:buNone/>
              <a:defRPr/>
            </a:lvl5pPr>
            <a:lvl6pPr marL="2394596" indent="0" algn="ctr">
              <a:buNone/>
              <a:defRPr/>
            </a:lvl6pPr>
            <a:lvl7pPr marL="2873515" indent="0" algn="ctr">
              <a:buNone/>
              <a:defRPr/>
            </a:lvl7pPr>
            <a:lvl8pPr marL="3352434" indent="0" algn="ctr">
              <a:buNone/>
              <a:defRPr/>
            </a:lvl8pPr>
            <a:lvl9pPr marL="3831353"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xfrm>
            <a:off x="495300" y="6245225"/>
            <a:ext cx="2311400" cy="476250"/>
          </a:xfrm>
          <a:prstGeom prst="rect">
            <a:avLst/>
          </a:prstGeom>
        </p:spPr>
        <p:txBody>
          <a:bodyPr lIns="83969" tIns="41985" rIns="83969" bIns="41985"/>
          <a:lstStyle>
            <a:lvl1pPr>
              <a:defRPr/>
            </a:lvl1pPr>
          </a:lstStyle>
          <a:p>
            <a:pPr>
              <a:defRPr/>
            </a:pPr>
            <a:endParaRPr lang="ru-RU"/>
          </a:p>
        </p:txBody>
      </p:sp>
      <p:sp>
        <p:nvSpPr>
          <p:cNvPr id="5" name="Rectangle 5"/>
          <p:cNvSpPr>
            <a:spLocks noGrp="1" noChangeArrowheads="1"/>
          </p:cNvSpPr>
          <p:nvPr>
            <p:ph type="ftr" sz="quarter" idx="11"/>
          </p:nvPr>
        </p:nvSpPr>
        <p:spPr>
          <a:xfrm>
            <a:off x="3384550" y="6245225"/>
            <a:ext cx="3136900" cy="476250"/>
          </a:xfrm>
          <a:prstGeom prst="rect">
            <a:avLst/>
          </a:prstGeom>
        </p:spPr>
        <p:txBody>
          <a:bodyPr lIns="83969" tIns="41985" rIns="83969" bIns="41985"/>
          <a:lstStyle>
            <a:lvl1pPr>
              <a:defRPr/>
            </a:lvl1pPr>
          </a:lstStyle>
          <a:p>
            <a:pPr>
              <a:defRPr/>
            </a:pPr>
            <a:endParaRPr lang="ru-RU"/>
          </a:p>
        </p:txBody>
      </p:sp>
      <p:sp>
        <p:nvSpPr>
          <p:cNvPr id="6" name="Rectangle 6"/>
          <p:cNvSpPr>
            <a:spLocks noGrp="1" noChangeArrowheads="1"/>
          </p:cNvSpPr>
          <p:nvPr>
            <p:ph type="sldNum" sz="quarter" idx="12"/>
          </p:nvPr>
        </p:nvSpPr>
        <p:spPr>
          <a:xfrm>
            <a:off x="7440613" y="6245225"/>
            <a:ext cx="2312987" cy="476250"/>
          </a:xfrm>
        </p:spPr>
        <p:txBody>
          <a:bodyPr/>
          <a:lstStyle>
            <a:lvl1pPr>
              <a:defRPr/>
            </a:lvl1pPr>
          </a:lstStyle>
          <a:p>
            <a:pPr>
              <a:defRPr/>
            </a:pPr>
            <a:endParaRPr lang="ru-RU"/>
          </a:p>
          <a:p>
            <a:pPr>
              <a:defRPr/>
            </a:pPr>
            <a:fld id="{CB22A981-99DA-43E9-B1A8-B5B0297F75CE}" type="slidenum">
              <a:rPr lang="ru-RU"/>
              <a:pPr>
                <a:defRPr/>
              </a:pPr>
              <a:t>‹#›</a:t>
            </a:fld>
            <a:endParaRPr lang="ru-RU"/>
          </a:p>
        </p:txBody>
      </p:sp>
    </p:spTree>
    <p:extLst>
      <p:ext uri="{BB962C8B-B14F-4D97-AF65-F5344CB8AC3E}">
        <p14:creationId xmlns:p14="http://schemas.microsoft.com/office/powerpoint/2010/main" val="3042055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625" y="365125"/>
            <a:ext cx="8543925"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82625" y="2505075"/>
            <a:ext cx="419100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5014913" y="2505075"/>
            <a:ext cx="42116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CB4F8F8-75D0-B941-96B6-FA081038FC24}" type="datetimeFigureOut">
              <a:rPr lang="ru-RU" smtClean="0"/>
              <a:pPr/>
              <a:t>06.11.2021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8DBA156-6E6C-4A42-A4CD-6F85D0F0EB9D}" type="slidenum">
              <a:rPr lang="ru-RU" smtClean="0"/>
              <a:pPr/>
              <a:t>‹#›</a:t>
            </a:fld>
            <a:endParaRPr lang="ru-RU"/>
          </a:p>
        </p:txBody>
      </p:sp>
    </p:spTree>
    <p:extLst>
      <p:ext uri="{BB962C8B-B14F-4D97-AF65-F5344CB8AC3E}">
        <p14:creationId xmlns:p14="http://schemas.microsoft.com/office/powerpoint/2010/main" val="1709164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CB4F8F8-75D0-B941-96B6-FA081038FC24}" type="datetimeFigureOut">
              <a:rPr lang="ru-RU" smtClean="0"/>
              <a:pPr/>
              <a:t>06.11.2021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8DBA156-6E6C-4A42-A4CD-6F85D0F0EB9D}" type="slidenum">
              <a:rPr lang="ru-RU" smtClean="0"/>
              <a:pPr/>
              <a:t>‹#›</a:t>
            </a:fld>
            <a:endParaRPr lang="ru-RU"/>
          </a:p>
        </p:txBody>
      </p:sp>
    </p:spTree>
    <p:extLst>
      <p:ext uri="{BB962C8B-B14F-4D97-AF65-F5344CB8AC3E}">
        <p14:creationId xmlns:p14="http://schemas.microsoft.com/office/powerpoint/2010/main" val="1192926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CB4F8F8-75D0-B941-96B6-FA081038FC24}" type="datetimeFigureOut">
              <a:rPr lang="ru-RU" smtClean="0"/>
              <a:pPr/>
              <a:t>06.11.2021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8DBA156-6E6C-4A42-A4CD-6F85D0F0EB9D}" type="slidenum">
              <a:rPr lang="ru-RU" smtClean="0"/>
              <a:pPr/>
              <a:t>‹#›</a:t>
            </a:fld>
            <a:endParaRPr lang="ru-RU"/>
          </a:p>
        </p:txBody>
      </p:sp>
    </p:spTree>
    <p:extLst>
      <p:ext uri="{BB962C8B-B14F-4D97-AF65-F5344CB8AC3E}">
        <p14:creationId xmlns:p14="http://schemas.microsoft.com/office/powerpoint/2010/main" val="605146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625" y="457200"/>
            <a:ext cx="3194050"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4211638" y="987425"/>
            <a:ext cx="50149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CB4F8F8-75D0-B941-96B6-FA081038FC24}" type="datetimeFigureOut">
              <a:rPr lang="ru-RU" smtClean="0"/>
              <a:pPr/>
              <a:t>06.11.2021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8DBA156-6E6C-4A42-A4CD-6F85D0F0EB9D}" type="slidenum">
              <a:rPr lang="ru-RU" smtClean="0"/>
              <a:pPr/>
              <a:t>‹#›</a:t>
            </a:fld>
            <a:endParaRPr lang="ru-RU"/>
          </a:p>
        </p:txBody>
      </p:sp>
    </p:spTree>
    <p:extLst>
      <p:ext uri="{BB962C8B-B14F-4D97-AF65-F5344CB8AC3E}">
        <p14:creationId xmlns:p14="http://schemas.microsoft.com/office/powerpoint/2010/main" val="222589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625" y="457200"/>
            <a:ext cx="3194050"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4211638" y="987425"/>
            <a:ext cx="50149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82625" y="2057400"/>
            <a:ext cx="31940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CB4F8F8-75D0-B941-96B6-FA081038FC24}" type="datetimeFigureOut">
              <a:rPr lang="ru-RU" smtClean="0"/>
              <a:pPr/>
              <a:t>06.11.2021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8DBA156-6E6C-4A42-A4CD-6F85D0F0EB9D}" type="slidenum">
              <a:rPr lang="ru-RU" smtClean="0"/>
              <a:pPr/>
              <a:t>‹#›</a:t>
            </a:fld>
            <a:endParaRPr lang="ru-RU"/>
          </a:p>
        </p:txBody>
      </p:sp>
    </p:spTree>
    <p:extLst>
      <p:ext uri="{BB962C8B-B14F-4D97-AF65-F5344CB8AC3E}">
        <p14:creationId xmlns:p14="http://schemas.microsoft.com/office/powerpoint/2010/main" val="143616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CB4F8F8-75D0-B941-96B6-FA081038FC24}" type="datetimeFigureOut">
              <a:rPr lang="ru-RU" smtClean="0"/>
              <a:pPr/>
              <a:t>06.11.2021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DBA156-6E6C-4A42-A4CD-6F85D0F0EB9D}" type="slidenum">
              <a:rPr lang="ru-RU" smtClean="0"/>
              <a:pPr/>
              <a:t>‹#›</a:t>
            </a:fld>
            <a:endParaRPr lang="ru-RU"/>
          </a:p>
        </p:txBody>
      </p:sp>
    </p:spTree>
    <p:extLst>
      <p:ext uri="{BB962C8B-B14F-4D97-AF65-F5344CB8AC3E}">
        <p14:creationId xmlns:p14="http://schemas.microsoft.com/office/powerpoint/2010/main" val="2142766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089775" y="365125"/>
            <a:ext cx="2135188"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1038" y="365125"/>
            <a:ext cx="6256337"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CB4F8F8-75D0-B941-96B6-FA081038FC24}" type="datetimeFigureOut">
              <a:rPr lang="ru-RU" smtClean="0"/>
              <a:pPr/>
              <a:t>06.11.2021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DBA156-6E6C-4A42-A4CD-6F85D0F0EB9D}" type="slidenum">
              <a:rPr lang="ru-RU" smtClean="0"/>
              <a:pPr/>
              <a:t>‹#›</a:t>
            </a:fld>
            <a:endParaRPr lang="ru-RU"/>
          </a:p>
        </p:txBody>
      </p:sp>
    </p:spTree>
    <p:extLst>
      <p:ext uri="{BB962C8B-B14F-4D97-AF65-F5344CB8AC3E}">
        <p14:creationId xmlns:p14="http://schemas.microsoft.com/office/powerpoint/2010/main" val="176578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CB4F8F8-75D0-B941-96B6-FA081038FC24}" type="datetimeFigureOut">
              <a:rPr lang="ru-RU" smtClean="0"/>
              <a:pPr/>
              <a:t>06.11.2021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8DBA156-6E6C-4A42-A4CD-6F85D0F0EB9D}" type="slidenum">
              <a:rPr lang="ru-RU" smtClean="0"/>
              <a:pPr/>
              <a:t>‹#›</a:t>
            </a:fld>
            <a:endParaRPr lang="ru-RU"/>
          </a:p>
        </p:txBody>
      </p:sp>
      <p:sp>
        <p:nvSpPr>
          <p:cNvPr id="6" name="Заголовок 5"/>
          <p:cNvSpPr>
            <a:spLocks noGrp="1"/>
          </p:cNvSpPr>
          <p:nvPr>
            <p:ph type="title"/>
          </p:nvPr>
        </p:nvSpPr>
        <p:spPr/>
        <p:txBody>
          <a:bodyPr/>
          <a:lstStyle/>
          <a:p>
            <a:r>
              <a:rPr lang="ru-RU" dirty="0" smtClean="0"/>
              <a:t>Образец заголовка</a:t>
            </a:r>
            <a:endParaRPr lang="ru-RU" dirty="0"/>
          </a:p>
        </p:txBody>
      </p:sp>
    </p:spTree>
    <p:extLst>
      <p:ext uri="{BB962C8B-B14F-4D97-AF65-F5344CB8AC3E}">
        <p14:creationId xmlns:p14="http://schemas.microsoft.com/office/powerpoint/2010/main" val="2078790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sz="quarter" idx="10"/>
          </p:nvPr>
        </p:nvSpPr>
        <p:spPr/>
        <p:txBody>
          <a:bodyPr/>
          <a:lstStyle/>
          <a:p>
            <a:pPr>
              <a:defRPr/>
            </a:pPr>
            <a:fld id="{486F53B4-BCE2-454C-859E-D97DDD70558E}" type="slidenum">
              <a:rPr lang="ru-RU" altLang="ru-RU" smtClean="0"/>
              <a:pPr>
                <a:defRPr/>
              </a:pPr>
              <a:t>‹#›</a:t>
            </a:fld>
            <a:endParaRPr lang="ru-RU" altLang="ru-RU"/>
          </a:p>
        </p:txBody>
      </p:sp>
    </p:spTree>
    <p:extLst>
      <p:ext uri="{BB962C8B-B14F-4D97-AF65-F5344CB8AC3E}">
        <p14:creationId xmlns:p14="http://schemas.microsoft.com/office/powerpoint/2010/main" val="1721511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38250" y="1122363"/>
            <a:ext cx="74295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7B491A9-9183-3645-86AC-5236E17DCF49}" type="datetimeFigureOut">
              <a:rPr lang="ru-RU" smtClean="0"/>
              <a:pPr/>
              <a:t>06.11.2021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9381AC6-F009-4541-AA5E-D94ED84BCAD3}" type="slidenum">
              <a:rPr lang="ru-RU" smtClean="0"/>
              <a:pPr/>
              <a:t>‹#›</a:t>
            </a:fld>
            <a:endParaRPr lang="ru-RU"/>
          </a:p>
        </p:txBody>
      </p:sp>
    </p:spTree>
    <p:extLst>
      <p:ext uri="{BB962C8B-B14F-4D97-AF65-F5344CB8AC3E}">
        <p14:creationId xmlns:p14="http://schemas.microsoft.com/office/powerpoint/2010/main" val="34694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7B491A9-9183-3645-86AC-5236E17DCF49}" type="datetimeFigureOut">
              <a:rPr lang="ru-RU" smtClean="0"/>
              <a:pPr/>
              <a:t>06.11.2021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9381AC6-F009-4541-AA5E-D94ED84BCAD3}" type="slidenum">
              <a:rPr lang="ru-RU" smtClean="0"/>
              <a:pPr/>
              <a:t>‹#›</a:t>
            </a:fld>
            <a:endParaRPr lang="ru-RU"/>
          </a:p>
        </p:txBody>
      </p:sp>
    </p:spTree>
    <p:extLst>
      <p:ext uri="{BB962C8B-B14F-4D97-AF65-F5344CB8AC3E}">
        <p14:creationId xmlns:p14="http://schemas.microsoft.com/office/powerpoint/2010/main" val="604293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6275" y="1709738"/>
            <a:ext cx="8543925"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76275" y="4589463"/>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7B491A9-9183-3645-86AC-5236E17DCF49}" type="datetimeFigureOut">
              <a:rPr lang="ru-RU" smtClean="0"/>
              <a:pPr/>
              <a:t>06.11.2021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9381AC6-F009-4541-AA5E-D94ED84BCAD3}" type="slidenum">
              <a:rPr lang="ru-RU" smtClean="0"/>
              <a:pPr/>
              <a:t>‹#›</a:t>
            </a:fld>
            <a:endParaRPr lang="ru-RU"/>
          </a:p>
        </p:txBody>
      </p:sp>
    </p:spTree>
    <p:extLst>
      <p:ext uri="{BB962C8B-B14F-4D97-AF65-F5344CB8AC3E}">
        <p14:creationId xmlns:p14="http://schemas.microsoft.com/office/powerpoint/2010/main" val="911544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1038" y="1825625"/>
            <a:ext cx="4195762"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029200" y="1825625"/>
            <a:ext cx="41957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7B491A9-9183-3645-86AC-5236E17DCF49}" type="datetimeFigureOut">
              <a:rPr lang="ru-RU" smtClean="0"/>
              <a:pPr/>
              <a:t>06.11.2021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9381AC6-F009-4541-AA5E-D94ED84BCAD3}" type="slidenum">
              <a:rPr lang="ru-RU" smtClean="0"/>
              <a:pPr/>
              <a:t>‹#›</a:t>
            </a:fld>
            <a:endParaRPr lang="ru-RU"/>
          </a:p>
        </p:txBody>
      </p:sp>
    </p:spTree>
    <p:extLst>
      <p:ext uri="{BB962C8B-B14F-4D97-AF65-F5344CB8AC3E}">
        <p14:creationId xmlns:p14="http://schemas.microsoft.com/office/powerpoint/2010/main" val="18837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625" y="365125"/>
            <a:ext cx="8543925"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82625" y="1681163"/>
            <a:ext cx="4191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82625" y="2505075"/>
            <a:ext cx="419100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014913" y="1681163"/>
            <a:ext cx="42116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5014913" y="2505075"/>
            <a:ext cx="421163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7B491A9-9183-3645-86AC-5236E17DCF49}" type="datetimeFigureOut">
              <a:rPr lang="ru-RU" smtClean="0"/>
              <a:pPr/>
              <a:t>06.11.2021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9381AC6-F009-4541-AA5E-D94ED84BCAD3}" type="slidenum">
              <a:rPr lang="ru-RU" smtClean="0"/>
              <a:pPr/>
              <a:t>‹#›</a:t>
            </a:fld>
            <a:endParaRPr lang="ru-RU"/>
          </a:p>
        </p:txBody>
      </p:sp>
    </p:spTree>
    <p:extLst>
      <p:ext uri="{BB962C8B-B14F-4D97-AF65-F5344CB8AC3E}">
        <p14:creationId xmlns:p14="http://schemas.microsoft.com/office/powerpoint/2010/main" val="652267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7B491A9-9183-3645-86AC-5236E17DCF49}" type="datetimeFigureOut">
              <a:rPr lang="ru-RU" smtClean="0"/>
              <a:pPr/>
              <a:t>06.11.2021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9381AC6-F009-4541-AA5E-D94ED84BCAD3}" type="slidenum">
              <a:rPr lang="ru-RU" smtClean="0"/>
              <a:pPr/>
              <a:t>‹#›</a:t>
            </a:fld>
            <a:endParaRPr lang="ru-RU"/>
          </a:p>
        </p:txBody>
      </p:sp>
    </p:spTree>
    <p:extLst>
      <p:ext uri="{BB962C8B-B14F-4D97-AF65-F5344CB8AC3E}">
        <p14:creationId xmlns:p14="http://schemas.microsoft.com/office/powerpoint/2010/main" val="19040441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Номер слайда 5"/>
          <p:cNvSpPr>
            <a:spLocks noGrp="1"/>
          </p:cNvSpPr>
          <p:nvPr>
            <p:ph type="sldNum" sz="quarter" idx="4"/>
          </p:nvPr>
        </p:nvSpPr>
        <p:spPr>
          <a:xfrm>
            <a:off x="8672513" y="6589713"/>
            <a:ext cx="836612" cy="242887"/>
          </a:xfrm>
          <a:prstGeom prst="rect">
            <a:avLst/>
          </a:prstGeom>
        </p:spPr>
        <p:txBody>
          <a:bodyPr vert="horz" wrap="square" lIns="95782" tIns="47891" rIns="95782" bIns="47891" numCol="1" anchor="ctr" anchorCtr="0" compatLnSpc="1">
            <a:prstTxWarp prst="textNoShape">
              <a:avLst/>
            </a:prstTxWarp>
          </a:bodyPr>
          <a:lstStyle>
            <a:lvl1pPr algn="r" eaLnBrk="1" hangingPunct="1">
              <a:defRPr sz="1200" b="1">
                <a:solidFill>
                  <a:srgbClr val="6987C3"/>
                </a:solidFill>
                <a:latin typeface="Century Gothic" pitchFamily="34" charset="0"/>
              </a:defRPr>
            </a:lvl1pPr>
          </a:lstStyle>
          <a:p>
            <a:pPr>
              <a:defRPr/>
            </a:pPr>
            <a:fld id="{486F53B4-BCE2-454C-859E-D97DDD70558E}" type="slidenum">
              <a:rPr lang="ru-RU" altLang="ru-RU"/>
              <a:pPr>
                <a:defRPr/>
              </a:pPr>
              <a:t>‹#›</a:t>
            </a:fld>
            <a:endParaRPr lang="ru-RU" altLang="ru-RU"/>
          </a:p>
        </p:txBody>
      </p:sp>
      <p:sp>
        <p:nvSpPr>
          <p:cNvPr id="7" name="Прямоугольник 6"/>
          <p:cNvSpPr/>
          <p:nvPr/>
        </p:nvSpPr>
        <p:spPr>
          <a:xfrm>
            <a:off x="0" y="-3175"/>
            <a:ext cx="9906000" cy="973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5782" tIns="47891" rIns="95782" bIns="47891" anchor="ctr"/>
          <a:lstStyle/>
          <a:p>
            <a:pPr algn="ctr" eaLnBrk="1" hangingPunct="1">
              <a:defRPr/>
            </a:pPr>
            <a:endParaRPr lang="ru-RU"/>
          </a:p>
        </p:txBody>
      </p:sp>
      <p:sp>
        <p:nvSpPr>
          <p:cNvPr id="1028" name="Заголовок 1"/>
          <p:cNvSpPr>
            <a:spLocks noGrp="1"/>
          </p:cNvSpPr>
          <p:nvPr>
            <p:ph type="title"/>
          </p:nvPr>
        </p:nvSpPr>
        <p:spPr bwMode="auto">
          <a:xfrm>
            <a:off x="0" y="0"/>
            <a:ext cx="943451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82" tIns="47891" rIns="95782" bIns="47891" numCol="1" anchor="ctr" anchorCtr="0" compatLnSpc="1">
            <a:prstTxWarp prst="textNoShape">
              <a:avLst/>
            </a:prstTxWarp>
          </a:bodyPr>
          <a:lstStyle/>
          <a:p>
            <a:pPr lvl="0"/>
            <a:r>
              <a:rPr lang="ru-RU" altLang="ru-RU" smtClean="0"/>
              <a:t>Образец заголовка</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kern="1200">
          <a:solidFill>
            <a:schemeClr val="tx1"/>
          </a:solidFill>
          <a:latin typeface="+mn-lt"/>
          <a:ea typeface="+mj-ea"/>
          <a:cs typeface="+mj-cs"/>
        </a:defRPr>
      </a:lvl1pPr>
      <a:lvl2pPr algn="ctr" rtl="0" eaLnBrk="0" fontAlgn="base" hangingPunct="0">
        <a:spcBef>
          <a:spcPct val="0"/>
        </a:spcBef>
        <a:spcAft>
          <a:spcPct val="0"/>
        </a:spcAft>
        <a:defRPr sz="3600" b="1">
          <a:solidFill>
            <a:schemeClr val="tx1"/>
          </a:solidFill>
          <a:latin typeface="Calibri" panose="020F0502020204030204" pitchFamily="34" charset="0"/>
        </a:defRPr>
      </a:lvl2pPr>
      <a:lvl3pPr algn="ctr" rtl="0" eaLnBrk="0" fontAlgn="base" hangingPunct="0">
        <a:spcBef>
          <a:spcPct val="0"/>
        </a:spcBef>
        <a:spcAft>
          <a:spcPct val="0"/>
        </a:spcAft>
        <a:defRPr sz="3600" b="1">
          <a:solidFill>
            <a:schemeClr val="tx1"/>
          </a:solidFill>
          <a:latin typeface="Calibri" panose="020F0502020204030204" pitchFamily="34" charset="0"/>
        </a:defRPr>
      </a:lvl3pPr>
      <a:lvl4pPr algn="ctr" rtl="0" eaLnBrk="0" fontAlgn="base" hangingPunct="0">
        <a:spcBef>
          <a:spcPct val="0"/>
        </a:spcBef>
        <a:spcAft>
          <a:spcPct val="0"/>
        </a:spcAft>
        <a:defRPr sz="3600" b="1">
          <a:solidFill>
            <a:schemeClr val="tx1"/>
          </a:solidFill>
          <a:latin typeface="Calibri" panose="020F0502020204030204" pitchFamily="34" charset="0"/>
        </a:defRPr>
      </a:lvl4pPr>
      <a:lvl5pPr algn="ctr" rtl="0" eaLnBrk="0" fontAlgn="base" hangingPunct="0">
        <a:spcBef>
          <a:spcPct val="0"/>
        </a:spcBef>
        <a:spcAft>
          <a:spcPct val="0"/>
        </a:spcAft>
        <a:defRPr sz="3600" b="1">
          <a:solidFill>
            <a:schemeClr val="tx1"/>
          </a:solidFill>
          <a:latin typeface="Calibri" panose="020F0502020204030204" pitchFamily="34" charset="0"/>
        </a:defRPr>
      </a:lvl5pPr>
      <a:lvl6pPr marL="478908" algn="ctr" rtl="0" fontAlgn="base">
        <a:spcBef>
          <a:spcPct val="0"/>
        </a:spcBef>
        <a:spcAft>
          <a:spcPct val="0"/>
        </a:spcAft>
        <a:defRPr sz="4600">
          <a:solidFill>
            <a:schemeClr val="tx1"/>
          </a:solidFill>
          <a:latin typeface="Calibri" pitchFamily="34" charset="0"/>
        </a:defRPr>
      </a:lvl6pPr>
      <a:lvl7pPr marL="957816" algn="ctr" rtl="0" fontAlgn="base">
        <a:spcBef>
          <a:spcPct val="0"/>
        </a:spcBef>
        <a:spcAft>
          <a:spcPct val="0"/>
        </a:spcAft>
        <a:defRPr sz="4600">
          <a:solidFill>
            <a:schemeClr val="tx1"/>
          </a:solidFill>
          <a:latin typeface="Calibri" pitchFamily="34" charset="0"/>
        </a:defRPr>
      </a:lvl7pPr>
      <a:lvl8pPr marL="1436724" algn="ctr" rtl="0" fontAlgn="base">
        <a:spcBef>
          <a:spcPct val="0"/>
        </a:spcBef>
        <a:spcAft>
          <a:spcPct val="0"/>
        </a:spcAft>
        <a:defRPr sz="4600">
          <a:solidFill>
            <a:schemeClr val="tx1"/>
          </a:solidFill>
          <a:latin typeface="Calibri" pitchFamily="34" charset="0"/>
        </a:defRPr>
      </a:lvl8pPr>
      <a:lvl9pPr marL="1915631" algn="ctr" rtl="0" fontAlgn="base">
        <a:spcBef>
          <a:spcPct val="0"/>
        </a:spcBef>
        <a:spcAft>
          <a:spcPct val="0"/>
        </a:spcAft>
        <a:defRPr sz="4600">
          <a:solidFill>
            <a:schemeClr val="tx1"/>
          </a:solidFill>
          <a:latin typeface="Calibri" pitchFamily="34" charset="0"/>
        </a:defRPr>
      </a:lvl9pPr>
    </p:titleStyle>
    <p:bodyStyle>
      <a:lvl1pPr marL="358775" indent="-358775" algn="l" rtl="0" eaLnBrk="0" fontAlgn="base" hangingPunct="0">
        <a:spcBef>
          <a:spcPct val="20000"/>
        </a:spcBef>
        <a:spcAft>
          <a:spcPct val="0"/>
        </a:spcAft>
        <a:buFont typeface="Arial" charset="0"/>
        <a:buChar char="•"/>
        <a:defRPr sz="1200" kern="1200">
          <a:solidFill>
            <a:schemeClr val="tx1"/>
          </a:solidFill>
          <a:latin typeface="Century Gothic" panose="020B0502020202020204" pitchFamily="34" charset="0"/>
          <a:ea typeface="+mn-ea"/>
          <a:cs typeface="+mn-cs"/>
        </a:defRPr>
      </a:lvl1pPr>
      <a:lvl2pPr marL="777875" indent="-298450" algn="l" rtl="0" eaLnBrk="0" fontAlgn="base" hangingPunct="0">
        <a:spcBef>
          <a:spcPct val="20000"/>
        </a:spcBef>
        <a:spcAft>
          <a:spcPct val="0"/>
        </a:spcAft>
        <a:buFont typeface="Arial" charset="0"/>
        <a:buChar char="–"/>
        <a:defRPr sz="1200" kern="1200">
          <a:solidFill>
            <a:schemeClr val="tx1"/>
          </a:solidFill>
          <a:latin typeface="Century Gothic" panose="020B0502020202020204" pitchFamily="34" charset="0"/>
          <a:ea typeface="+mn-ea"/>
          <a:cs typeface="+mn-cs"/>
        </a:defRPr>
      </a:lvl2pPr>
      <a:lvl3pPr marL="1196975" indent="-238125" algn="l" rtl="0" eaLnBrk="0" fontAlgn="base" hangingPunct="0">
        <a:spcBef>
          <a:spcPct val="20000"/>
        </a:spcBef>
        <a:spcAft>
          <a:spcPct val="0"/>
        </a:spcAft>
        <a:buFont typeface="Arial" charset="0"/>
        <a:buChar char="•"/>
        <a:defRPr sz="1200" kern="1200">
          <a:solidFill>
            <a:schemeClr val="tx1"/>
          </a:solidFill>
          <a:latin typeface="Century Gothic" panose="020B0502020202020204" pitchFamily="34" charset="0"/>
          <a:ea typeface="+mn-ea"/>
          <a:cs typeface="+mn-cs"/>
        </a:defRPr>
      </a:lvl3pPr>
      <a:lvl4pPr marL="1674813" indent="-238125" algn="l" rtl="0" eaLnBrk="0" fontAlgn="base" hangingPunct="0">
        <a:spcBef>
          <a:spcPct val="20000"/>
        </a:spcBef>
        <a:spcAft>
          <a:spcPct val="0"/>
        </a:spcAft>
        <a:buFont typeface="Arial" charset="0"/>
        <a:buChar char="–"/>
        <a:defRPr sz="1200" kern="1200">
          <a:solidFill>
            <a:schemeClr val="tx1"/>
          </a:solidFill>
          <a:latin typeface="Century Gothic" panose="020B0502020202020204" pitchFamily="34" charset="0"/>
          <a:ea typeface="+mn-ea"/>
          <a:cs typeface="+mn-cs"/>
        </a:defRPr>
      </a:lvl4pPr>
      <a:lvl5pPr marL="2154238" indent="-238125" algn="l" rtl="0" eaLnBrk="0" fontAlgn="base" hangingPunct="0">
        <a:spcBef>
          <a:spcPct val="20000"/>
        </a:spcBef>
        <a:spcAft>
          <a:spcPct val="0"/>
        </a:spcAft>
        <a:buFont typeface="Arial" charset="0"/>
        <a:buChar char="»"/>
        <a:defRPr sz="1200" kern="1200">
          <a:solidFill>
            <a:schemeClr val="tx1"/>
          </a:solidFill>
          <a:latin typeface="Century Gothic" panose="020B0502020202020204" pitchFamily="34" charset="0"/>
          <a:ea typeface="+mn-ea"/>
          <a:cs typeface="+mn-cs"/>
        </a:defRPr>
      </a:lvl5pPr>
      <a:lvl6pPr marL="2633993"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01"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09"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17" indent="-239454" algn="l" defTabSz="95781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ru-RU"/>
      </a:defPPr>
      <a:lvl1pPr marL="0" algn="l" defTabSz="957816" rtl="0" eaLnBrk="1" latinLnBrk="0" hangingPunct="1">
        <a:defRPr sz="1900" kern="1200">
          <a:solidFill>
            <a:schemeClr val="tx1"/>
          </a:solidFill>
          <a:latin typeface="+mn-lt"/>
          <a:ea typeface="+mn-ea"/>
          <a:cs typeface="+mn-cs"/>
        </a:defRPr>
      </a:lvl1pPr>
      <a:lvl2pPr marL="478908" algn="l" defTabSz="957816" rtl="0" eaLnBrk="1" latinLnBrk="0" hangingPunct="1">
        <a:defRPr sz="1900" kern="1200">
          <a:solidFill>
            <a:schemeClr val="tx1"/>
          </a:solidFill>
          <a:latin typeface="+mn-lt"/>
          <a:ea typeface="+mn-ea"/>
          <a:cs typeface="+mn-cs"/>
        </a:defRPr>
      </a:lvl2pPr>
      <a:lvl3pPr marL="957816" algn="l" defTabSz="957816" rtl="0" eaLnBrk="1" latinLnBrk="0" hangingPunct="1">
        <a:defRPr sz="1900" kern="1200">
          <a:solidFill>
            <a:schemeClr val="tx1"/>
          </a:solidFill>
          <a:latin typeface="+mn-lt"/>
          <a:ea typeface="+mn-ea"/>
          <a:cs typeface="+mn-cs"/>
        </a:defRPr>
      </a:lvl3pPr>
      <a:lvl4pPr marL="1436724" algn="l" defTabSz="957816" rtl="0" eaLnBrk="1" latinLnBrk="0" hangingPunct="1">
        <a:defRPr sz="1900" kern="1200">
          <a:solidFill>
            <a:schemeClr val="tx1"/>
          </a:solidFill>
          <a:latin typeface="+mn-lt"/>
          <a:ea typeface="+mn-ea"/>
          <a:cs typeface="+mn-cs"/>
        </a:defRPr>
      </a:lvl4pPr>
      <a:lvl5pPr marL="1915631" algn="l" defTabSz="957816" rtl="0" eaLnBrk="1" latinLnBrk="0" hangingPunct="1">
        <a:defRPr sz="1900" kern="1200">
          <a:solidFill>
            <a:schemeClr val="tx1"/>
          </a:solidFill>
          <a:latin typeface="+mn-lt"/>
          <a:ea typeface="+mn-ea"/>
          <a:cs typeface="+mn-cs"/>
        </a:defRPr>
      </a:lvl5pPr>
      <a:lvl6pPr marL="2394539" algn="l" defTabSz="957816" rtl="0" eaLnBrk="1" latinLnBrk="0" hangingPunct="1">
        <a:defRPr sz="1900" kern="1200">
          <a:solidFill>
            <a:schemeClr val="tx1"/>
          </a:solidFill>
          <a:latin typeface="+mn-lt"/>
          <a:ea typeface="+mn-ea"/>
          <a:cs typeface="+mn-cs"/>
        </a:defRPr>
      </a:lvl6pPr>
      <a:lvl7pPr marL="2873447" algn="l" defTabSz="957816" rtl="0" eaLnBrk="1" latinLnBrk="0" hangingPunct="1">
        <a:defRPr sz="1900" kern="1200">
          <a:solidFill>
            <a:schemeClr val="tx1"/>
          </a:solidFill>
          <a:latin typeface="+mn-lt"/>
          <a:ea typeface="+mn-ea"/>
          <a:cs typeface="+mn-cs"/>
        </a:defRPr>
      </a:lvl7pPr>
      <a:lvl8pPr marL="3352355" algn="l" defTabSz="957816" rtl="0" eaLnBrk="1" latinLnBrk="0" hangingPunct="1">
        <a:defRPr sz="1900" kern="1200">
          <a:solidFill>
            <a:schemeClr val="tx1"/>
          </a:solidFill>
          <a:latin typeface="+mn-lt"/>
          <a:ea typeface="+mn-ea"/>
          <a:cs typeface="+mn-cs"/>
        </a:defRPr>
      </a:lvl8pPr>
      <a:lvl9pPr marL="3831263" algn="l" defTabSz="957816"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491A9-9183-3645-86AC-5236E17DCF49}" type="datetimeFigureOut">
              <a:rPr lang="ru-RU" smtClean="0"/>
              <a:pPr/>
              <a:t>06.11.2021</a:t>
            </a:fld>
            <a:endParaRPr lang="ru-RU"/>
          </a:p>
        </p:txBody>
      </p:sp>
      <p:sp>
        <p:nvSpPr>
          <p:cNvPr id="5" name="Нижний колонтитул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81AC6-F009-4541-AA5E-D94ED84BCAD3}" type="slidenum">
              <a:rPr lang="ru-RU" smtClean="0"/>
              <a:pPr/>
              <a:t>‹#›</a:t>
            </a:fld>
            <a:endParaRPr lang="ru-RU"/>
          </a:p>
        </p:txBody>
      </p:sp>
    </p:spTree>
    <p:extLst>
      <p:ext uri="{BB962C8B-B14F-4D97-AF65-F5344CB8AC3E}">
        <p14:creationId xmlns:p14="http://schemas.microsoft.com/office/powerpoint/2010/main" val="394839734"/>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B4F8F8-75D0-B941-96B6-FA081038FC24}" type="datetimeFigureOut">
              <a:rPr lang="ru-RU" smtClean="0"/>
              <a:pPr/>
              <a:t>06.11.2021</a:t>
            </a:fld>
            <a:endParaRPr lang="ru-RU"/>
          </a:p>
        </p:txBody>
      </p:sp>
      <p:sp>
        <p:nvSpPr>
          <p:cNvPr id="5" name="Нижний колонтитул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BA156-6E6C-4A42-A4CD-6F85D0F0EB9D}" type="slidenum">
              <a:rPr lang="ru-RU" smtClean="0"/>
              <a:pPr/>
              <a:t>‹#›</a:t>
            </a:fld>
            <a:endParaRPr lang="ru-RU"/>
          </a:p>
        </p:txBody>
      </p:sp>
    </p:spTree>
    <p:extLst>
      <p:ext uri="{BB962C8B-B14F-4D97-AF65-F5344CB8AC3E}">
        <p14:creationId xmlns:p14="http://schemas.microsoft.com/office/powerpoint/2010/main" val="47722313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0" y="1893411"/>
            <a:ext cx="9906000" cy="175262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7" name="Прямая соединительная линия 16"/>
          <p:cNvCxnSpPr/>
          <p:nvPr/>
        </p:nvCxnSpPr>
        <p:spPr>
          <a:xfrm>
            <a:off x="704528" y="4268799"/>
            <a:ext cx="81502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01" name="Прямоугольник 12"/>
          <p:cNvSpPr>
            <a:spLocks noChangeArrowheads="1"/>
          </p:cNvSpPr>
          <p:nvPr/>
        </p:nvSpPr>
        <p:spPr bwMode="auto">
          <a:xfrm>
            <a:off x="596516" y="5430838"/>
            <a:ext cx="10118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pPr>
            <a:r>
              <a:rPr lang="ru-RU" altLang="ru-RU" sz="1400" b="1" dirty="0" smtClean="0">
                <a:solidFill>
                  <a:schemeClr val="bg1"/>
                </a:solidFill>
                <a:cs typeface="Arial" charset="0"/>
              </a:rPr>
              <a:t>19.07.2018</a:t>
            </a:r>
            <a:endParaRPr lang="ru-RU" altLang="ru-RU" sz="1400" b="1" dirty="0">
              <a:solidFill>
                <a:schemeClr val="bg1"/>
              </a:solidFill>
              <a:cs typeface="Arial" charset="0"/>
            </a:endParaRPr>
          </a:p>
        </p:txBody>
      </p:sp>
      <p:sp>
        <p:nvSpPr>
          <p:cNvPr id="5" name="Прямоугольник 12"/>
          <p:cNvSpPr>
            <a:spLocks noChangeArrowheads="1"/>
          </p:cNvSpPr>
          <p:nvPr/>
        </p:nvSpPr>
        <p:spPr bwMode="auto">
          <a:xfrm>
            <a:off x="596516" y="3904122"/>
            <a:ext cx="858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pPr>
            <a:r>
              <a:rPr lang="ru-RU" altLang="ru-RU" b="1" dirty="0" smtClean="0">
                <a:solidFill>
                  <a:schemeClr val="bg1"/>
                </a:solidFill>
                <a:cs typeface="Arial" charset="0"/>
              </a:rPr>
              <a:t>1 ЭТАП</a:t>
            </a:r>
            <a:endParaRPr lang="ru-RU" altLang="ru-RU" b="1" dirty="0">
              <a:solidFill>
                <a:schemeClr val="bg1"/>
              </a:solidFill>
              <a:cs typeface="Arial" charset="0"/>
            </a:endParaRPr>
          </a:p>
        </p:txBody>
      </p:sp>
      <p:sp>
        <p:nvSpPr>
          <p:cNvPr id="10" name="TextBox 9"/>
          <p:cNvSpPr txBox="1"/>
          <p:nvPr/>
        </p:nvSpPr>
        <p:spPr>
          <a:xfrm>
            <a:off x="4660896" y="6196662"/>
            <a:ext cx="909223" cy="369332"/>
          </a:xfrm>
          <a:prstGeom prst="rect">
            <a:avLst/>
          </a:prstGeom>
          <a:noFill/>
        </p:spPr>
        <p:txBody>
          <a:bodyPr wrap="none" rtlCol="0">
            <a:spAutoFit/>
          </a:bodyPr>
          <a:lstStyle/>
          <a:p>
            <a:r>
              <a:rPr lang="ru-RU" dirty="0" smtClean="0">
                <a:latin typeface="Century Gothic" pitchFamily="34" charset="0"/>
              </a:rPr>
              <a:t>2021 г.</a:t>
            </a:r>
            <a:endParaRPr lang="ru-RU" dirty="0">
              <a:latin typeface="Century Gothic" pitchFamily="34" charset="0"/>
            </a:endParaRPr>
          </a:p>
        </p:txBody>
      </p:sp>
      <p:sp>
        <p:nvSpPr>
          <p:cNvPr id="11" name="Заголовок 1"/>
          <p:cNvSpPr txBox="1">
            <a:spLocks/>
          </p:cNvSpPr>
          <p:nvPr/>
        </p:nvSpPr>
        <p:spPr bwMode="auto">
          <a:xfrm>
            <a:off x="0" y="2039463"/>
            <a:ext cx="9906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82" tIns="47891" rIns="95782" bIns="47891" numCol="1" anchor="ctr" anchorCtr="0" compatLnSpc="1">
            <a:prstTxWarp prst="textNoShape">
              <a:avLst/>
            </a:prstTxWarp>
          </a:bodyPr>
          <a:lstStyle>
            <a:lvl1pPr algn="ctr" rtl="0" eaLnBrk="0" fontAlgn="base" hangingPunct="0">
              <a:spcBef>
                <a:spcPct val="0"/>
              </a:spcBef>
              <a:spcAft>
                <a:spcPct val="0"/>
              </a:spcAft>
              <a:defRPr sz="3600" b="1" kern="1200">
                <a:solidFill>
                  <a:schemeClr val="tx1"/>
                </a:solidFill>
                <a:latin typeface="+mn-lt"/>
                <a:ea typeface="+mj-ea"/>
                <a:cs typeface="+mj-cs"/>
              </a:defRPr>
            </a:lvl1pPr>
            <a:lvl2pPr algn="ctr" rtl="0" eaLnBrk="0" fontAlgn="base" hangingPunct="0">
              <a:spcBef>
                <a:spcPct val="0"/>
              </a:spcBef>
              <a:spcAft>
                <a:spcPct val="0"/>
              </a:spcAft>
              <a:defRPr sz="3600" b="1">
                <a:solidFill>
                  <a:schemeClr val="tx1"/>
                </a:solidFill>
                <a:latin typeface="Calibri" panose="020F0502020204030204" pitchFamily="34" charset="0"/>
              </a:defRPr>
            </a:lvl2pPr>
            <a:lvl3pPr algn="ctr" rtl="0" eaLnBrk="0" fontAlgn="base" hangingPunct="0">
              <a:spcBef>
                <a:spcPct val="0"/>
              </a:spcBef>
              <a:spcAft>
                <a:spcPct val="0"/>
              </a:spcAft>
              <a:defRPr sz="3600" b="1">
                <a:solidFill>
                  <a:schemeClr val="tx1"/>
                </a:solidFill>
                <a:latin typeface="Calibri" panose="020F0502020204030204" pitchFamily="34" charset="0"/>
              </a:defRPr>
            </a:lvl3pPr>
            <a:lvl4pPr algn="ctr" rtl="0" eaLnBrk="0" fontAlgn="base" hangingPunct="0">
              <a:spcBef>
                <a:spcPct val="0"/>
              </a:spcBef>
              <a:spcAft>
                <a:spcPct val="0"/>
              </a:spcAft>
              <a:defRPr sz="3600" b="1">
                <a:solidFill>
                  <a:schemeClr val="tx1"/>
                </a:solidFill>
                <a:latin typeface="Calibri" panose="020F0502020204030204" pitchFamily="34" charset="0"/>
              </a:defRPr>
            </a:lvl4pPr>
            <a:lvl5pPr algn="ctr" rtl="0" eaLnBrk="0" fontAlgn="base" hangingPunct="0">
              <a:spcBef>
                <a:spcPct val="0"/>
              </a:spcBef>
              <a:spcAft>
                <a:spcPct val="0"/>
              </a:spcAft>
              <a:defRPr sz="3600" b="1">
                <a:solidFill>
                  <a:schemeClr val="tx1"/>
                </a:solidFill>
                <a:latin typeface="Calibri" panose="020F0502020204030204" pitchFamily="34" charset="0"/>
              </a:defRPr>
            </a:lvl5pPr>
            <a:lvl6pPr marL="478908" algn="ctr" rtl="0" fontAlgn="base">
              <a:spcBef>
                <a:spcPct val="0"/>
              </a:spcBef>
              <a:spcAft>
                <a:spcPct val="0"/>
              </a:spcAft>
              <a:defRPr sz="4600">
                <a:solidFill>
                  <a:schemeClr val="tx1"/>
                </a:solidFill>
                <a:latin typeface="Calibri" pitchFamily="34" charset="0"/>
              </a:defRPr>
            </a:lvl6pPr>
            <a:lvl7pPr marL="957816" algn="ctr" rtl="0" fontAlgn="base">
              <a:spcBef>
                <a:spcPct val="0"/>
              </a:spcBef>
              <a:spcAft>
                <a:spcPct val="0"/>
              </a:spcAft>
              <a:defRPr sz="4600">
                <a:solidFill>
                  <a:schemeClr val="tx1"/>
                </a:solidFill>
                <a:latin typeface="Calibri" pitchFamily="34" charset="0"/>
              </a:defRPr>
            </a:lvl7pPr>
            <a:lvl8pPr marL="1436724" algn="ctr" rtl="0" fontAlgn="base">
              <a:spcBef>
                <a:spcPct val="0"/>
              </a:spcBef>
              <a:spcAft>
                <a:spcPct val="0"/>
              </a:spcAft>
              <a:defRPr sz="4600">
                <a:solidFill>
                  <a:schemeClr val="tx1"/>
                </a:solidFill>
                <a:latin typeface="Calibri" pitchFamily="34" charset="0"/>
              </a:defRPr>
            </a:lvl8pPr>
            <a:lvl9pPr marL="1915631" algn="ctr" rtl="0" fontAlgn="base">
              <a:spcBef>
                <a:spcPct val="0"/>
              </a:spcBef>
              <a:spcAft>
                <a:spcPct val="0"/>
              </a:spcAft>
              <a:defRPr sz="4600">
                <a:solidFill>
                  <a:schemeClr val="tx1"/>
                </a:solidFill>
                <a:latin typeface="Calibri" pitchFamily="34" charset="0"/>
              </a:defRPr>
            </a:lvl9pPr>
          </a:lstStyle>
          <a:p>
            <a:r>
              <a:rPr lang="ru-RU" sz="2400" b="0" dirty="0" smtClean="0">
                <a:latin typeface="Century Gothic" pitchFamily="34" charset="0"/>
              </a:rPr>
              <a:t>Комплексная схема организации дорожного </a:t>
            </a:r>
          </a:p>
          <a:p>
            <a:r>
              <a:rPr lang="ru-RU" sz="2400" b="0" dirty="0" smtClean="0">
                <a:latin typeface="Century Gothic" pitchFamily="34" charset="0"/>
              </a:rPr>
              <a:t>движения (КСОДД</a:t>
            </a:r>
            <a:r>
              <a:rPr lang="ru-RU" sz="2400" b="0" dirty="0">
                <a:latin typeface="Century Gothic" pitchFamily="34" charset="0"/>
              </a:rPr>
              <a:t>) </a:t>
            </a:r>
            <a:r>
              <a:rPr lang="ru-RU" sz="2400" b="0" dirty="0" smtClean="0">
                <a:latin typeface="Century Gothic" pitchFamily="34" charset="0"/>
              </a:rPr>
              <a:t>Карасукского </a:t>
            </a:r>
            <a:r>
              <a:rPr lang="ru-RU" sz="2400" b="0" dirty="0" smtClean="0">
                <a:latin typeface="Century Gothic" pitchFamily="34" charset="0"/>
              </a:rPr>
              <a:t>района Новосибирской области</a:t>
            </a:r>
            <a:endParaRPr lang="ru-RU" sz="2400" b="0" dirty="0">
              <a:latin typeface="Century Gothic"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93013" y="6381750"/>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smtClean="0">
                <a:solidFill>
                  <a:srgbClr val="6987C3"/>
                </a:solidFill>
                <a:latin typeface="Century Gothic" pitchFamily="34" charset="0"/>
              </a:rPr>
              <a:pPr/>
              <a:t>10</a:t>
            </a:fld>
            <a:endParaRPr lang="ru-RU" altLang="ru-RU" dirty="0" smtClean="0">
              <a:solidFill>
                <a:srgbClr val="6987C3"/>
              </a:solidFill>
              <a:latin typeface="Century Gothic" pitchFamily="34" charset="0"/>
            </a:endParaRPr>
          </a:p>
        </p:txBody>
      </p:sp>
      <p:sp>
        <p:nvSpPr>
          <p:cNvPr id="4" name="Прямоугольник 3"/>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69796" y="277649"/>
            <a:ext cx="8361478" cy="369332"/>
          </a:xfrm>
          <a:prstGeom prst="rect">
            <a:avLst/>
          </a:prstGeom>
        </p:spPr>
        <p:txBody>
          <a:bodyPr wrap="square">
            <a:spAutoFit/>
          </a:bodyPr>
          <a:lstStyle/>
          <a:p>
            <a:r>
              <a:rPr lang="ru-RU" dirty="0" smtClean="0">
                <a:latin typeface="Century Gothic" pitchFamily="34" charset="0"/>
              </a:rPr>
              <a:t>Организация парковочного пространства</a:t>
            </a:r>
          </a:p>
        </p:txBody>
      </p:sp>
      <p:sp>
        <p:nvSpPr>
          <p:cNvPr id="8" name="Прямоугольник 7"/>
          <p:cNvSpPr/>
          <p:nvPr/>
        </p:nvSpPr>
        <p:spPr>
          <a:xfrm>
            <a:off x="6591435" y="2564904"/>
            <a:ext cx="3060280" cy="2246769"/>
          </a:xfrm>
          <a:prstGeom prst="rect">
            <a:avLst/>
          </a:prstGeom>
        </p:spPr>
        <p:txBody>
          <a:bodyPr wrap="square">
            <a:spAutoFit/>
          </a:bodyPr>
          <a:lstStyle/>
          <a:p>
            <a:r>
              <a:rPr lang="ru-RU" sz="1000" dirty="0" smtClean="0">
                <a:latin typeface="Century Gothic" pitchFamily="34" charset="0"/>
              </a:rPr>
              <a:t>По результатам анализа расположения парковочного пространства на территории района можно отметить дефицит парковочных мест для временного хранения транспортных средств в соответствии с действующими нормативами. </a:t>
            </a:r>
            <a:endParaRPr lang="ru-RU" sz="1000" dirty="0" smtClean="0">
              <a:latin typeface="Century Gothic" pitchFamily="34" charset="0"/>
            </a:endParaRPr>
          </a:p>
          <a:p>
            <a:endParaRPr lang="ru-RU" sz="1000" dirty="0">
              <a:latin typeface="Century Gothic" pitchFamily="34" charset="0"/>
            </a:endParaRPr>
          </a:p>
          <a:p>
            <a:r>
              <a:rPr lang="ru-RU" sz="1000" dirty="0" smtClean="0">
                <a:latin typeface="Century Gothic" pitchFamily="34" charset="0"/>
              </a:rPr>
              <a:t>Повышенный </a:t>
            </a:r>
            <a:r>
              <a:rPr lang="ru-RU" sz="1000" dirty="0">
                <a:latin typeface="Century Gothic" pitchFamily="34" charset="0"/>
              </a:rPr>
              <a:t>уровень деловой активности и наибольшая концентрация объектов притяжения различного назначения находятся в г. </a:t>
            </a:r>
            <a:r>
              <a:rPr lang="ru-RU" sz="1000" dirty="0" smtClean="0">
                <a:latin typeface="Century Gothic" pitchFamily="34" charset="0"/>
              </a:rPr>
              <a:t>Карасук. </a:t>
            </a:r>
            <a:r>
              <a:rPr lang="ru-RU" sz="1000" dirty="0" smtClean="0">
                <a:latin typeface="Century Gothic" pitchFamily="34" charset="0"/>
              </a:rPr>
              <a:t>Соответственно, основной спрос на временное хранение автотранспорта возникает именно в городе. </a:t>
            </a:r>
            <a:endParaRPr lang="ru-RU" sz="1000" dirty="0">
              <a:latin typeface="Century Gothic" pitchFamily="34" charset="0"/>
            </a:endParaRPr>
          </a:p>
        </p:txBody>
      </p:sp>
      <p:sp>
        <p:nvSpPr>
          <p:cNvPr id="7" name="Прямоугольник 6"/>
          <p:cNvSpPr/>
          <p:nvPr/>
        </p:nvSpPr>
        <p:spPr>
          <a:xfrm>
            <a:off x="456563" y="1113723"/>
            <a:ext cx="5926138" cy="246221"/>
          </a:xfrm>
          <a:prstGeom prst="rect">
            <a:avLst/>
          </a:prstGeom>
        </p:spPr>
        <p:txBody>
          <a:bodyPr wrap="square">
            <a:spAutoFit/>
          </a:bodyPr>
          <a:lstStyle/>
          <a:p>
            <a:pPr algn="ctr"/>
            <a:r>
              <a:rPr lang="ru-RU" sz="1000" i="1" dirty="0" smtClean="0">
                <a:latin typeface="Century Gothic" pitchFamily="34" charset="0"/>
              </a:rPr>
              <a:t>Расположение парковочного пространства на территории Карасукского района</a:t>
            </a:r>
            <a:endParaRPr lang="ru-RU" sz="1000" i="1" dirty="0" smtClean="0">
              <a:latin typeface="Century Gothic" pitchFamily="34" charset="0"/>
            </a:endParaRPr>
          </a:p>
        </p:txBody>
      </p:sp>
      <p:pic>
        <p:nvPicPr>
          <p:cNvPr id="4098" name="Picture 2" descr="парковки"/>
          <p:cNvPicPr>
            <a:picLocks noChangeAspect="1" noChangeArrowheads="1"/>
          </p:cNvPicPr>
          <p:nvPr/>
        </p:nvPicPr>
        <p:blipFill>
          <a:blip r:embed="rId2" cstate="print">
            <a:extLst>
              <a:ext uri="{28A0092B-C50C-407E-A947-70E740481C1C}">
                <a14:useLocalDpi xmlns:a14="http://schemas.microsoft.com/office/drawing/2010/main" val="0"/>
              </a:ext>
            </a:extLst>
          </a:blip>
          <a:srcRect l="5009" r="5020"/>
          <a:stretch>
            <a:fillRect/>
          </a:stretch>
        </p:blipFill>
        <p:spPr bwMode="auto">
          <a:xfrm>
            <a:off x="456563" y="1368362"/>
            <a:ext cx="5926138"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p:nvPr/>
        </p:nvPicPr>
        <p:blipFill rotWithShape="1">
          <a:blip r:embed="rId2"/>
          <a:srcRect t="25821"/>
          <a:stretch/>
        </p:blipFill>
        <p:spPr>
          <a:xfrm>
            <a:off x="348224" y="5157192"/>
            <a:ext cx="3255839" cy="1484504"/>
          </a:xfrm>
          <a:prstGeom prst="rect">
            <a:avLst/>
          </a:prstGeom>
        </p:spPr>
      </p:pic>
      <p:pic>
        <p:nvPicPr>
          <p:cNvPr id="35" name="Рисунок 34"/>
          <p:cNvPicPr/>
          <p:nvPr/>
        </p:nvPicPr>
        <p:blipFill rotWithShape="1">
          <a:blip r:embed="rId3"/>
          <a:srcRect b="4290"/>
          <a:stretch/>
        </p:blipFill>
        <p:spPr>
          <a:xfrm>
            <a:off x="3708318" y="5157192"/>
            <a:ext cx="2991871" cy="1486108"/>
          </a:xfrm>
          <a:prstGeom prst="rect">
            <a:avLst/>
          </a:prstGeom>
        </p:spPr>
      </p:pic>
      <p:sp>
        <p:nvSpPr>
          <p:cNvPr id="8194" name="Номер слайда 3"/>
          <p:cNvSpPr>
            <a:spLocks noGrp="1"/>
          </p:cNvSpPr>
          <p:nvPr>
            <p:ph type="sldNum" sz="quarter" idx="12"/>
          </p:nvPr>
        </p:nvSpPr>
        <p:spPr bwMode="auto">
          <a:xfrm>
            <a:off x="7571245" y="6409134"/>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11</a:t>
            </a:fld>
            <a:endParaRPr lang="ru-RU" altLang="ru-RU" b="0" dirty="0" smtClean="0">
              <a:latin typeface="Century Gothic" pitchFamily="34" charset="0"/>
            </a:endParaRPr>
          </a:p>
        </p:txBody>
      </p:sp>
      <p:sp>
        <p:nvSpPr>
          <p:cNvPr id="3" name="Прямоугольник 2"/>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69796" y="277649"/>
            <a:ext cx="9714436" cy="369332"/>
          </a:xfrm>
          <a:prstGeom prst="rect">
            <a:avLst/>
          </a:prstGeom>
        </p:spPr>
        <p:txBody>
          <a:bodyPr wrap="square">
            <a:spAutoFit/>
          </a:bodyPr>
          <a:lstStyle/>
          <a:p>
            <a:r>
              <a:rPr lang="ru-RU" dirty="0" smtClean="0">
                <a:latin typeface="Century Gothic" pitchFamily="34" charset="0"/>
              </a:rPr>
              <a:t>Параметры дорожного движения по результатам натурного обследования</a:t>
            </a:r>
          </a:p>
        </p:txBody>
      </p:sp>
      <p:sp>
        <p:nvSpPr>
          <p:cNvPr id="16" name="Прямоугольник 15"/>
          <p:cNvSpPr/>
          <p:nvPr/>
        </p:nvSpPr>
        <p:spPr>
          <a:xfrm>
            <a:off x="91746" y="802961"/>
            <a:ext cx="6596085" cy="246221"/>
          </a:xfrm>
          <a:prstGeom prst="rect">
            <a:avLst/>
          </a:prstGeom>
        </p:spPr>
        <p:txBody>
          <a:bodyPr wrap="square">
            <a:spAutoFit/>
          </a:bodyPr>
          <a:lstStyle/>
          <a:p>
            <a:pPr algn="ctr"/>
            <a:r>
              <a:rPr lang="ru-RU" sz="1000" i="1" dirty="0" smtClean="0">
                <a:latin typeface="Century Gothic" pitchFamily="34" charset="0"/>
                <a:cs typeface="Times New Roman"/>
              </a:rPr>
              <a:t>Перечень обследованных транспортных узлов на территории </a:t>
            </a:r>
            <a:r>
              <a:rPr lang="ru-RU" sz="1000" i="1" dirty="0" smtClean="0">
                <a:latin typeface="Century Gothic" pitchFamily="34" charset="0"/>
                <a:cs typeface="Times New Roman"/>
              </a:rPr>
              <a:t>Карасукского </a:t>
            </a:r>
            <a:r>
              <a:rPr lang="ru-RU" sz="1000" i="1" dirty="0" smtClean="0">
                <a:latin typeface="Century Gothic" pitchFamily="34" charset="0"/>
                <a:cs typeface="Times New Roman"/>
              </a:rPr>
              <a:t>района (</a:t>
            </a:r>
            <a:r>
              <a:rPr lang="ru-RU" sz="1000" i="1" dirty="0" smtClean="0">
                <a:latin typeface="Century Gothic" pitchFamily="34" charset="0"/>
                <a:cs typeface="Times New Roman"/>
              </a:rPr>
              <a:t>11 </a:t>
            </a:r>
            <a:r>
              <a:rPr lang="ru-RU" sz="1000" i="1" dirty="0" smtClean="0">
                <a:latin typeface="Century Gothic" pitchFamily="34" charset="0"/>
                <a:cs typeface="Times New Roman"/>
              </a:rPr>
              <a:t>узлов)</a:t>
            </a:r>
            <a:endParaRPr lang="ru-RU" sz="1000" i="1" dirty="0">
              <a:latin typeface="Century Gothic" pitchFamily="34" charset="0"/>
              <a:cs typeface="Times New Roman"/>
            </a:endParaRPr>
          </a:p>
        </p:txBody>
      </p:sp>
      <p:sp>
        <p:nvSpPr>
          <p:cNvPr id="20" name="Прямоугольник 19"/>
          <p:cNvSpPr/>
          <p:nvPr/>
        </p:nvSpPr>
        <p:spPr>
          <a:xfrm>
            <a:off x="6632598" y="813984"/>
            <a:ext cx="3245405" cy="461665"/>
          </a:xfrm>
          <a:prstGeom prst="rect">
            <a:avLst/>
          </a:prstGeom>
          <a:solidFill>
            <a:schemeClr val="bg1"/>
          </a:solidFill>
        </p:spPr>
        <p:txBody>
          <a:bodyPr wrap="square">
            <a:spAutoFit/>
          </a:bodyPr>
          <a:lstStyle/>
          <a:p>
            <a:pPr algn="ctr"/>
            <a:r>
              <a:rPr lang="ru-RU" sz="800" i="1" dirty="0">
                <a:latin typeface="Century Gothic" pitchFamily="34" charset="0"/>
              </a:rPr>
              <a:t>Примыкание а/д </a:t>
            </a:r>
            <a:r>
              <a:rPr lang="ru-RU" sz="800" i="1" dirty="0" smtClean="0">
                <a:latin typeface="Century Gothic" pitchFamily="34" charset="0"/>
              </a:rPr>
              <a:t>50 </a:t>
            </a:r>
            <a:r>
              <a:rPr lang="ru-RU" sz="800" i="1" dirty="0">
                <a:latin typeface="Century Gothic" pitchFamily="34" charset="0"/>
              </a:rPr>
              <a:t>ОП МЗ 50Н-1010 232 км а/д "К-01" - Благодатное - Шилово-Курья - 377 км а/д "К-17р" к а/д </a:t>
            </a:r>
            <a:r>
              <a:rPr lang="ru-RU" sz="800" i="1" dirty="0" smtClean="0">
                <a:latin typeface="Century Gothic" pitchFamily="34" charset="0"/>
              </a:rPr>
              <a:t>50 </a:t>
            </a:r>
            <a:r>
              <a:rPr lang="ru-RU" sz="800" i="1" dirty="0">
                <a:latin typeface="Century Gothic" pitchFamily="34" charset="0"/>
              </a:rPr>
              <a:t>ОП РЗ 50К-01 992 км а/д "Р-254" - Купино - Карасук</a:t>
            </a:r>
            <a:r>
              <a:rPr lang="ru-RU" sz="800" i="1" dirty="0">
                <a:latin typeface="Century Gothic" pitchFamily="34" charset="0"/>
              </a:rPr>
              <a:t> </a:t>
            </a:r>
            <a:r>
              <a:rPr lang="ru-RU" sz="800" i="1" dirty="0">
                <a:latin typeface="Century Gothic" pitchFamily="34" charset="0"/>
              </a:rPr>
              <a:t>(узел </a:t>
            </a:r>
            <a:r>
              <a:rPr lang="ru-RU" sz="800" i="1" dirty="0">
                <a:latin typeface="Century Gothic" pitchFamily="34" charset="0"/>
              </a:rPr>
              <a:t>№1)</a:t>
            </a:r>
          </a:p>
        </p:txBody>
      </p:sp>
      <p:sp>
        <p:nvSpPr>
          <p:cNvPr id="26" name="Прямоугольник 25"/>
          <p:cNvSpPr/>
          <p:nvPr/>
        </p:nvSpPr>
        <p:spPr>
          <a:xfrm>
            <a:off x="6683275" y="2885659"/>
            <a:ext cx="3116076" cy="338554"/>
          </a:xfrm>
          <a:prstGeom prst="rect">
            <a:avLst/>
          </a:prstGeom>
          <a:solidFill>
            <a:schemeClr val="bg1"/>
          </a:solidFill>
        </p:spPr>
        <p:txBody>
          <a:bodyPr wrap="square">
            <a:spAutoFit/>
          </a:bodyPr>
          <a:lstStyle/>
          <a:p>
            <a:pPr algn="ctr"/>
            <a:r>
              <a:rPr lang="ru-RU" sz="800" i="1" dirty="0">
                <a:latin typeface="Century Gothic" pitchFamily="34" charset="0"/>
              </a:rPr>
              <a:t>Пересечение ул. Ленина - ул. Тургенева г. </a:t>
            </a:r>
            <a:r>
              <a:rPr lang="ru-RU" sz="800" i="1" dirty="0">
                <a:latin typeface="Century Gothic" pitchFamily="34" charset="0"/>
              </a:rPr>
              <a:t>Карасук</a:t>
            </a:r>
            <a:r>
              <a:rPr lang="ru-RU" sz="800" i="1" dirty="0">
                <a:latin typeface="Century Gothic" pitchFamily="34" charset="0"/>
              </a:rPr>
              <a:t> </a:t>
            </a:r>
            <a:endParaRPr lang="ru-RU" sz="800" i="1" dirty="0" smtClean="0">
              <a:latin typeface="Century Gothic" pitchFamily="34" charset="0"/>
            </a:endParaRPr>
          </a:p>
          <a:p>
            <a:pPr algn="ctr"/>
            <a:r>
              <a:rPr lang="ru-RU" sz="800" i="1" dirty="0" smtClean="0">
                <a:latin typeface="Century Gothic" pitchFamily="34" charset="0"/>
              </a:rPr>
              <a:t>(</a:t>
            </a:r>
            <a:r>
              <a:rPr lang="ru-RU" sz="800" i="1" dirty="0">
                <a:latin typeface="Century Gothic" pitchFamily="34" charset="0"/>
              </a:rPr>
              <a:t>узел </a:t>
            </a:r>
            <a:r>
              <a:rPr lang="ru-RU" sz="800" i="1" dirty="0">
                <a:latin typeface="Century Gothic" pitchFamily="34" charset="0"/>
              </a:rPr>
              <a:t>№2)</a:t>
            </a:r>
          </a:p>
        </p:txBody>
      </p:sp>
      <p:sp>
        <p:nvSpPr>
          <p:cNvPr id="2" name="Прямоугольник 1"/>
          <p:cNvSpPr/>
          <p:nvPr/>
        </p:nvSpPr>
        <p:spPr>
          <a:xfrm>
            <a:off x="241820" y="4808694"/>
            <a:ext cx="3451448" cy="338554"/>
          </a:xfrm>
          <a:prstGeom prst="rect">
            <a:avLst/>
          </a:prstGeom>
          <a:solidFill>
            <a:schemeClr val="bg1"/>
          </a:solidFill>
        </p:spPr>
        <p:txBody>
          <a:bodyPr wrap="square">
            <a:spAutoFit/>
          </a:bodyPr>
          <a:lstStyle/>
          <a:p>
            <a:pPr algn="ctr"/>
            <a:r>
              <a:rPr lang="ru-RU" sz="800" i="1" dirty="0">
                <a:latin typeface="Century Gothic" pitchFamily="34" charset="0"/>
              </a:rPr>
              <a:t>Примыкание ул. </a:t>
            </a:r>
            <a:r>
              <a:rPr lang="ru-RU" sz="800" i="1" dirty="0">
                <a:latin typeface="Century Gothic" pitchFamily="34" charset="0"/>
              </a:rPr>
              <a:t>Щорса к а/д </a:t>
            </a:r>
            <a:r>
              <a:rPr lang="ru-RU" sz="800" i="1" dirty="0" smtClean="0">
                <a:latin typeface="Century Gothic" pitchFamily="34" charset="0"/>
              </a:rPr>
              <a:t>50 </a:t>
            </a:r>
            <a:r>
              <a:rPr lang="ru-RU" sz="800" i="1" dirty="0">
                <a:latin typeface="Century Gothic" pitchFamily="34" charset="0"/>
              </a:rPr>
              <a:t>ОП РЗ 50К-17р Новосибирск - Кочки - Павлодар (в пред. РФ) </a:t>
            </a:r>
            <a:r>
              <a:rPr lang="ru-RU" sz="800" i="1" dirty="0" smtClean="0">
                <a:latin typeface="Century Gothic" pitchFamily="34" charset="0"/>
              </a:rPr>
              <a:t>(узел </a:t>
            </a:r>
            <a:r>
              <a:rPr lang="ru-RU" sz="800" i="1" dirty="0">
                <a:latin typeface="Century Gothic" pitchFamily="34" charset="0"/>
              </a:rPr>
              <a:t>№6</a:t>
            </a:r>
            <a:r>
              <a:rPr lang="ru-RU" sz="800" i="1" dirty="0" smtClean="0">
                <a:latin typeface="Century Gothic" pitchFamily="34" charset="0"/>
              </a:rPr>
              <a:t>)</a:t>
            </a:r>
            <a:endParaRPr lang="ru-RU" sz="800" i="1" dirty="0">
              <a:latin typeface="Century Gothic" pitchFamily="34" charset="0"/>
            </a:endParaRPr>
          </a:p>
        </p:txBody>
      </p:sp>
      <p:sp>
        <p:nvSpPr>
          <p:cNvPr id="29" name="Прямоугольник 28"/>
          <p:cNvSpPr/>
          <p:nvPr/>
        </p:nvSpPr>
        <p:spPr>
          <a:xfrm>
            <a:off x="3667857" y="4828920"/>
            <a:ext cx="3072792" cy="338554"/>
          </a:xfrm>
          <a:prstGeom prst="rect">
            <a:avLst/>
          </a:prstGeom>
          <a:solidFill>
            <a:schemeClr val="bg1"/>
          </a:solidFill>
        </p:spPr>
        <p:txBody>
          <a:bodyPr wrap="square">
            <a:spAutoFit/>
          </a:bodyPr>
          <a:lstStyle/>
          <a:p>
            <a:pPr algn="ctr"/>
            <a:r>
              <a:rPr lang="ru-RU" sz="800" i="1" dirty="0">
                <a:latin typeface="Century Gothic" pitchFamily="34" charset="0"/>
              </a:rPr>
              <a:t>Пересечение ул. Кутузова - ул. Терешковой г. </a:t>
            </a:r>
            <a:r>
              <a:rPr lang="ru-RU" sz="800" i="1" dirty="0">
                <a:latin typeface="Century Gothic" pitchFamily="34" charset="0"/>
              </a:rPr>
              <a:t>Карасук </a:t>
            </a:r>
            <a:r>
              <a:rPr lang="ru-RU" sz="800" i="1" dirty="0">
                <a:latin typeface="Century Gothic" pitchFamily="34" charset="0"/>
              </a:rPr>
              <a:t>(узел </a:t>
            </a:r>
            <a:r>
              <a:rPr lang="ru-RU" sz="800" i="1" dirty="0">
                <a:latin typeface="Century Gothic" pitchFamily="34" charset="0"/>
              </a:rPr>
              <a:t>№5</a:t>
            </a:r>
            <a:r>
              <a:rPr lang="ru-RU" sz="800" i="1" dirty="0" smtClean="0">
                <a:latin typeface="Century Gothic" pitchFamily="34" charset="0"/>
              </a:rPr>
              <a:t>)</a:t>
            </a:r>
            <a:endParaRPr lang="ru-RU" sz="800" i="1" dirty="0">
              <a:latin typeface="Century Gothic" pitchFamily="34" charset="0"/>
            </a:endParaRPr>
          </a:p>
        </p:txBody>
      </p:sp>
      <p:sp>
        <p:nvSpPr>
          <p:cNvPr id="31" name="Прямоугольник 30"/>
          <p:cNvSpPr/>
          <p:nvPr/>
        </p:nvSpPr>
        <p:spPr>
          <a:xfrm>
            <a:off x="6687831" y="4808694"/>
            <a:ext cx="3139188" cy="338554"/>
          </a:xfrm>
          <a:prstGeom prst="rect">
            <a:avLst/>
          </a:prstGeom>
          <a:solidFill>
            <a:schemeClr val="bg1"/>
          </a:solidFill>
        </p:spPr>
        <p:txBody>
          <a:bodyPr wrap="square">
            <a:spAutoFit/>
          </a:bodyPr>
          <a:lstStyle/>
          <a:p>
            <a:pPr algn="ctr"/>
            <a:r>
              <a:rPr lang="ru-RU" sz="800" i="1" dirty="0">
                <a:latin typeface="Century Gothic" pitchFamily="34" charset="0"/>
              </a:rPr>
              <a:t>Пересечение ул. Кутузова - ул. Ленина г. </a:t>
            </a:r>
            <a:r>
              <a:rPr lang="ru-RU" sz="800" i="1" dirty="0">
                <a:latin typeface="Century Gothic" pitchFamily="34" charset="0"/>
              </a:rPr>
              <a:t>Карасук  </a:t>
            </a:r>
            <a:endParaRPr lang="ru-RU" sz="800" i="1" dirty="0" smtClean="0">
              <a:latin typeface="Century Gothic" pitchFamily="34" charset="0"/>
            </a:endParaRPr>
          </a:p>
          <a:p>
            <a:pPr algn="ctr"/>
            <a:r>
              <a:rPr lang="ru-RU" sz="800" i="1" dirty="0" smtClean="0">
                <a:latin typeface="Century Gothic" pitchFamily="34" charset="0"/>
              </a:rPr>
              <a:t>(</a:t>
            </a:r>
            <a:r>
              <a:rPr lang="ru-RU" sz="800" i="1" dirty="0">
                <a:latin typeface="Century Gothic" pitchFamily="34" charset="0"/>
              </a:rPr>
              <a:t>узел </a:t>
            </a:r>
            <a:r>
              <a:rPr lang="ru-RU" sz="800" i="1" dirty="0">
                <a:latin typeface="Century Gothic" pitchFamily="34" charset="0"/>
              </a:rPr>
              <a:t>№3</a:t>
            </a:r>
            <a:r>
              <a:rPr lang="ru-RU" sz="800" i="1" dirty="0" smtClean="0">
                <a:latin typeface="Century Gothic" pitchFamily="34" charset="0"/>
              </a:rPr>
              <a:t>)</a:t>
            </a:r>
            <a:endParaRPr lang="ru-RU" sz="800" i="1" dirty="0">
              <a:latin typeface="Century Gothic" pitchFamily="34" charset="0"/>
            </a:endParaRPr>
          </a:p>
        </p:txBody>
      </p:sp>
      <p:pic>
        <p:nvPicPr>
          <p:cNvPr id="25" name="Рисунок 24"/>
          <p:cNvPicPr/>
          <p:nvPr/>
        </p:nvPicPr>
        <p:blipFill>
          <a:blip r:embed="rId4"/>
          <a:stretch>
            <a:fillRect/>
          </a:stretch>
        </p:blipFill>
        <p:spPr>
          <a:xfrm>
            <a:off x="452438" y="1074842"/>
            <a:ext cx="5587308" cy="3727460"/>
          </a:xfrm>
          <a:prstGeom prst="rect">
            <a:avLst/>
          </a:prstGeom>
        </p:spPr>
      </p:pic>
      <p:pic>
        <p:nvPicPr>
          <p:cNvPr id="8" name="Рисунок 7"/>
          <p:cNvPicPr>
            <a:picLocks noChangeAspect="1"/>
          </p:cNvPicPr>
          <p:nvPr/>
        </p:nvPicPr>
        <p:blipFill>
          <a:blip r:embed="rId5"/>
          <a:stretch>
            <a:fillRect/>
          </a:stretch>
        </p:blipFill>
        <p:spPr>
          <a:xfrm>
            <a:off x="4576288" y="3224213"/>
            <a:ext cx="1795590" cy="1592610"/>
          </a:xfrm>
          <a:prstGeom prst="rect">
            <a:avLst/>
          </a:prstGeom>
        </p:spPr>
      </p:pic>
      <p:pic>
        <p:nvPicPr>
          <p:cNvPr id="32" name="Рисунок 31"/>
          <p:cNvPicPr/>
          <p:nvPr/>
        </p:nvPicPr>
        <p:blipFill>
          <a:blip r:embed="rId6"/>
          <a:stretch>
            <a:fillRect/>
          </a:stretch>
        </p:blipFill>
        <p:spPr>
          <a:xfrm>
            <a:off x="6804444" y="1246952"/>
            <a:ext cx="2958061" cy="1563844"/>
          </a:xfrm>
          <a:prstGeom prst="rect">
            <a:avLst/>
          </a:prstGeom>
        </p:spPr>
      </p:pic>
      <p:pic>
        <p:nvPicPr>
          <p:cNvPr id="33" name="Рисунок 32"/>
          <p:cNvPicPr/>
          <p:nvPr/>
        </p:nvPicPr>
        <p:blipFill rotWithShape="1">
          <a:blip r:embed="rId7"/>
          <a:srcRect b="7434"/>
          <a:stretch/>
        </p:blipFill>
        <p:spPr>
          <a:xfrm>
            <a:off x="6804444" y="3224213"/>
            <a:ext cx="2956179" cy="1536935"/>
          </a:xfrm>
          <a:prstGeom prst="rect">
            <a:avLst/>
          </a:prstGeom>
        </p:spPr>
      </p:pic>
      <p:pic>
        <p:nvPicPr>
          <p:cNvPr id="34" name="Рисунок 33"/>
          <p:cNvPicPr/>
          <p:nvPr/>
        </p:nvPicPr>
        <p:blipFill rotWithShape="1">
          <a:blip r:embed="rId8"/>
          <a:srcRect b="8887"/>
          <a:stretch/>
        </p:blipFill>
        <p:spPr>
          <a:xfrm>
            <a:off x="6804444" y="5156019"/>
            <a:ext cx="2956179" cy="1477337"/>
          </a:xfrm>
          <a:prstGeom prst="rect">
            <a:avLst/>
          </a:prstGeom>
        </p:spPr>
      </p:pic>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71245" y="6375857"/>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12</a:t>
            </a:fld>
            <a:endParaRPr lang="ru-RU" altLang="ru-RU" b="0" dirty="0" smtClean="0">
              <a:latin typeface="Century Gothic" pitchFamily="34" charset="0"/>
            </a:endParaRPr>
          </a:p>
        </p:txBody>
      </p:sp>
      <p:sp>
        <p:nvSpPr>
          <p:cNvPr id="3" name="Прямоугольник 2"/>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69796" y="277649"/>
            <a:ext cx="9714436" cy="369332"/>
          </a:xfrm>
          <a:prstGeom prst="rect">
            <a:avLst/>
          </a:prstGeom>
        </p:spPr>
        <p:txBody>
          <a:bodyPr wrap="square">
            <a:spAutoFit/>
          </a:bodyPr>
          <a:lstStyle/>
          <a:p>
            <a:r>
              <a:rPr lang="ru-RU" dirty="0" smtClean="0">
                <a:latin typeface="Century Gothic" pitchFamily="34" charset="0"/>
              </a:rPr>
              <a:t>Параметры дорожного движения по результатам натурного обследования</a:t>
            </a:r>
          </a:p>
        </p:txBody>
      </p:sp>
      <p:sp>
        <p:nvSpPr>
          <p:cNvPr id="16" name="Прямоугольник 15"/>
          <p:cNvSpPr/>
          <p:nvPr/>
        </p:nvSpPr>
        <p:spPr>
          <a:xfrm>
            <a:off x="461901" y="801597"/>
            <a:ext cx="8896404" cy="246221"/>
          </a:xfrm>
          <a:prstGeom prst="rect">
            <a:avLst/>
          </a:prstGeom>
        </p:spPr>
        <p:txBody>
          <a:bodyPr wrap="square">
            <a:spAutoFit/>
          </a:bodyPr>
          <a:lstStyle/>
          <a:p>
            <a:pPr algn="ctr"/>
            <a:r>
              <a:rPr lang="ru-RU" sz="1000" i="1" dirty="0" smtClean="0">
                <a:latin typeface="Century Gothic" pitchFamily="34" charset="0"/>
                <a:cs typeface="Times New Roman"/>
              </a:rPr>
              <a:t>Наглядное представление картограмм интенсивностей движения транспортных потоков по </a:t>
            </a:r>
            <a:r>
              <a:rPr lang="ru-RU" sz="1000" i="1" dirty="0" smtClean="0">
                <a:latin typeface="Century Gothic" pitchFamily="34" charset="0"/>
                <a:cs typeface="Times New Roman"/>
              </a:rPr>
              <a:t>направлениям в утренний час «пик» </a:t>
            </a:r>
            <a:endParaRPr lang="ru-RU" sz="1000" i="1" dirty="0">
              <a:latin typeface="Century Gothic" pitchFamily="34" charset="0"/>
              <a:cs typeface="Times New Roman"/>
            </a:endParaRPr>
          </a:p>
        </p:txBody>
      </p:sp>
      <p:pic>
        <p:nvPicPr>
          <p:cNvPr id="19" name="Рисунок 18"/>
          <p:cNvPicPr/>
          <p:nvPr/>
        </p:nvPicPr>
        <p:blipFill>
          <a:blip r:embed="rId2"/>
          <a:stretch>
            <a:fillRect/>
          </a:stretch>
        </p:blipFill>
        <p:spPr>
          <a:xfrm>
            <a:off x="2930327" y="1101135"/>
            <a:ext cx="6729095" cy="5368925"/>
          </a:xfrm>
          <a:prstGeom prst="rect">
            <a:avLst/>
          </a:prstGeom>
        </p:spPr>
      </p:pic>
      <p:pic>
        <p:nvPicPr>
          <p:cNvPr id="24" name="Рисунок 23"/>
          <p:cNvPicPr/>
          <p:nvPr/>
        </p:nvPicPr>
        <p:blipFill rotWithShape="1">
          <a:blip r:embed="rId3"/>
          <a:srcRect t="8752" r="14931" b="12479"/>
          <a:stretch/>
        </p:blipFill>
        <p:spPr>
          <a:xfrm>
            <a:off x="437762" y="1138231"/>
            <a:ext cx="2357230" cy="2002737"/>
          </a:xfrm>
          <a:prstGeom prst="rect">
            <a:avLst/>
          </a:prstGeom>
        </p:spPr>
      </p:pic>
      <p:pic>
        <p:nvPicPr>
          <p:cNvPr id="25" name="Рисунок 24"/>
          <p:cNvPicPr/>
          <p:nvPr/>
        </p:nvPicPr>
        <p:blipFill rotWithShape="1">
          <a:blip r:embed="rId4"/>
          <a:srcRect l="1" t="49292" r="64802"/>
          <a:stretch/>
        </p:blipFill>
        <p:spPr bwMode="auto">
          <a:xfrm>
            <a:off x="461901" y="3499638"/>
            <a:ext cx="2330859" cy="16729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инт"/>
          <p:cNvPicPr>
            <a:picLocks noChangeAspect="1" noChangeArrowheads="1"/>
          </p:cNvPicPr>
          <p:nvPr/>
        </p:nvPicPr>
        <p:blipFill>
          <a:blip r:embed="rId2" cstate="print">
            <a:extLst>
              <a:ext uri="{28A0092B-C50C-407E-A947-70E740481C1C}">
                <a14:useLocalDpi xmlns:a14="http://schemas.microsoft.com/office/drawing/2010/main" val="0"/>
              </a:ext>
            </a:extLst>
          </a:blip>
          <a:srcRect t="13419" b="15445"/>
          <a:stretch>
            <a:fillRect/>
          </a:stretch>
        </p:blipFill>
        <p:spPr bwMode="auto">
          <a:xfrm>
            <a:off x="169796" y="1263599"/>
            <a:ext cx="4946012" cy="49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Номер слайда 3"/>
          <p:cNvSpPr>
            <a:spLocks noGrp="1"/>
          </p:cNvSpPr>
          <p:nvPr>
            <p:ph type="sldNum" sz="quarter" idx="12"/>
          </p:nvPr>
        </p:nvSpPr>
        <p:spPr bwMode="auto">
          <a:xfrm>
            <a:off x="7571245" y="6375857"/>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13</a:t>
            </a:fld>
            <a:endParaRPr lang="ru-RU" altLang="ru-RU" b="0" dirty="0" smtClean="0">
              <a:latin typeface="Century Gothic" pitchFamily="34" charset="0"/>
            </a:endParaRPr>
          </a:p>
        </p:txBody>
      </p:sp>
      <p:sp>
        <p:nvSpPr>
          <p:cNvPr id="3" name="Прямоугольник 2"/>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69796" y="277649"/>
            <a:ext cx="9643744" cy="369332"/>
          </a:xfrm>
          <a:prstGeom prst="rect">
            <a:avLst/>
          </a:prstGeom>
        </p:spPr>
        <p:txBody>
          <a:bodyPr wrap="square">
            <a:spAutoFit/>
          </a:bodyPr>
          <a:lstStyle/>
          <a:p>
            <a:r>
              <a:rPr lang="ru-RU" dirty="0" smtClean="0">
                <a:latin typeface="Century Gothic" pitchFamily="34" charset="0"/>
              </a:rPr>
              <a:t>Транспортная модель </a:t>
            </a:r>
            <a:r>
              <a:rPr lang="ru-RU" dirty="0" smtClean="0">
                <a:latin typeface="Century Gothic" pitchFamily="34" charset="0"/>
              </a:rPr>
              <a:t>Карасукского </a:t>
            </a:r>
            <a:r>
              <a:rPr lang="ru-RU" dirty="0" smtClean="0">
                <a:latin typeface="Century Gothic" pitchFamily="34" charset="0"/>
              </a:rPr>
              <a:t>района, существующее положение </a:t>
            </a:r>
          </a:p>
        </p:txBody>
      </p:sp>
      <p:sp>
        <p:nvSpPr>
          <p:cNvPr id="5" name="Прямоугольник 4"/>
          <p:cNvSpPr/>
          <p:nvPr/>
        </p:nvSpPr>
        <p:spPr>
          <a:xfrm>
            <a:off x="242498" y="6469595"/>
            <a:ext cx="5934638" cy="307777"/>
          </a:xfrm>
          <a:prstGeom prst="rect">
            <a:avLst/>
          </a:prstGeom>
        </p:spPr>
        <p:txBody>
          <a:bodyPr wrap="none">
            <a:spAutoFit/>
          </a:bodyPr>
          <a:lstStyle/>
          <a:p>
            <a:r>
              <a:rPr lang="ru-RU" sz="1400" dirty="0" smtClean="0">
                <a:latin typeface="Century Gothic" pitchFamily="34" charset="0"/>
              </a:rPr>
              <a:t>Инструментарий – программный комплекс PTV </a:t>
            </a:r>
            <a:r>
              <a:rPr lang="ru-RU" sz="1400" dirty="0" err="1" smtClean="0">
                <a:latin typeface="Century Gothic" pitchFamily="34" charset="0"/>
              </a:rPr>
              <a:t>Vision</a:t>
            </a:r>
            <a:r>
              <a:rPr lang="ru-RU" sz="1400" dirty="0" smtClean="0">
                <a:latin typeface="Century Gothic" pitchFamily="34" charset="0"/>
              </a:rPr>
              <a:t>® VISUM</a:t>
            </a:r>
            <a:endParaRPr lang="ru-RU" sz="1400" dirty="0">
              <a:latin typeface="Century Gothic" pitchFamily="34" charset="0"/>
            </a:endParaRPr>
          </a:p>
        </p:txBody>
      </p:sp>
      <p:sp>
        <p:nvSpPr>
          <p:cNvPr id="8" name="Прямоугольник 7"/>
          <p:cNvSpPr/>
          <p:nvPr/>
        </p:nvSpPr>
        <p:spPr>
          <a:xfrm>
            <a:off x="436255" y="837069"/>
            <a:ext cx="4413093" cy="430887"/>
          </a:xfrm>
          <a:prstGeom prst="rect">
            <a:avLst/>
          </a:prstGeom>
        </p:spPr>
        <p:txBody>
          <a:bodyPr wrap="square">
            <a:spAutoFit/>
          </a:bodyPr>
          <a:lstStyle/>
          <a:p>
            <a:pPr algn="ctr"/>
            <a:r>
              <a:rPr lang="ru-RU" sz="1100" i="1" dirty="0" smtClean="0">
                <a:solidFill>
                  <a:prstClr val="black"/>
                </a:solidFill>
                <a:latin typeface="Century Gothic" pitchFamily="34" charset="0"/>
              </a:rPr>
              <a:t>Картограмма распределения интенсивностей транспортных потоков, в расчетный пиковый час</a:t>
            </a:r>
          </a:p>
        </p:txBody>
      </p:sp>
      <p:sp>
        <p:nvSpPr>
          <p:cNvPr id="12" name="Прямоугольник 11"/>
          <p:cNvSpPr/>
          <p:nvPr/>
        </p:nvSpPr>
        <p:spPr>
          <a:xfrm>
            <a:off x="5197542" y="832713"/>
            <a:ext cx="4308535" cy="430887"/>
          </a:xfrm>
          <a:prstGeom prst="rect">
            <a:avLst/>
          </a:prstGeom>
        </p:spPr>
        <p:txBody>
          <a:bodyPr wrap="square">
            <a:spAutoFit/>
          </a:bodyPr>
          <a:lstStyle/>
          <a:p>
            <a:pPr algn="ctr"/>
            <a:r>
              <a:rPr lang="ru-RU" sz="1100" i="1" dirty="0" smtClean="0">
                <a:solidFill>
                  <a:prstClr val="black"/>
                </a:solidFill>
                <a:latin typeface="Century Gothic" pitchFamily="34" charset="0"/>
              </a:rPr>
              <a:t>Картограмма распределения уровня обслуживания дорожного движения, в расчетный пиковый час</a:t>
            </a:r>
          </a:p>
        </p:txBody>
      </p:sp>
      <p:cxnSp>
        <p:nvCxnSpPr>
          <p:cNvPr id="13" name="Прямая соединительная линия 12"/>
          <p:cNvCxnSpPr/>
          <p:nvPr/>
        </p:nvCxnSpPr>
        <p:spPr>
          <a:xfrm>
            <a:off x="299712" y="6375857"/>
            <a:ext cx="9350696"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6147" name="Picture 3" descr="инт сред"/>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96" t="13419" b="15315"/>
          <a:stretch/>
        </p:blipFill>
        <p:spPr bwMode="auto">
          <a:xfrm>
            <a:off x="5061012" y="1263600"/>
            <a:ext cx="4581597" cy="49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71245" y="6375857"/>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14</a:t>
            </a:fld>
            <a:endParaRPr lang="ru-RU" altLang="ru-RU" b="0" dirty="0" smtClean="0">
              <a:latin typeface="Century Gothic" pitchFamily="34" charset="0"/>
            </a:endParaRPr>
          </a:p>
        </p:txBody>
      </p:sp>
      <p:sp>
        <p:nvSpPr>
          <p:cNvPr id="3" name="Прямоугольник 2"/>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69796" y="277649"/>
            <a:ext cx="8361478" cy="369332"/>
          </a:xfrm>
          <a:prstGeom prst="rect">
            <a:avLst/>
          </a:prstGeom>
        </p:spPr>
        <p:txBody>
          <a:bodyPr wrap="square">
            <a:spAutoFit/>
          </a:bodyPr>
          <a:lstStyle/>
          <a:p>
            <a:r>
              <a:rPr lang="ru-RU" dirty="0" smtClean="0">
                <a:latin typeface="Century Gothic" pitchFamily="34" charset="0"/>
              </a:rPr>
              <a:t>Уровень аварийности</a:t>
            </a:r>
          </a:p>
        </p:txBody>
      </p:sp>
      <p:sp>
        <p:nvSpPr>
          <p:cNvPr id="10" name="Прямоугольник 9"/>
          <p:cNvSpPr/>
          <p:nvPr/>
        </p:nvSpPr>
        <p:spPr>
          <a:xfrm>
            <a:off x="299712" y="6375857"/>
            <a:ext cx="6773008" cy="307777"/>
          </a:xfrm>
          <a:prstGeom prst="rect">
            <a:avLst/>
          </a:prstGeom>
        </p:spPr>
        <p:txBody>
          <a:bodyPr wrap="none">
            <a:spAutoFit/>
          </a:bodyPr>
          <a:lstStyle/>
          <a:p>
            <a:r>
              <a:rPr lang="ru-RU" sz="1400" dirty="0" smtClean="0">
                <a:latin typeface="Century Gothic" pitchFamily="34" charset="0"/>
              </a:rPr>
              <a:t>По официальным данным </a:t>
            </a:r>
            <a:r>
              <a:rPr lang="ru-RU" sz="1400" dirty="0">
                <a:latin typeface="Century Gothic" pitchFamily="34" charset="0"/>
              </a:rPr>
              <a:t>ГУ МВД России по Новосибирской области </a:t>
            </a:r>
          </a:p>
        </p:txBody>
      </p:sp>
      <p:cxnSp>
        <p:nvCxnSpPr>
          <p:cNvPr id="11" name="Прямая соединительная линия 10"/>
          <p:cNvCxnSpPr/>
          <p:nvPr/>
        </p:nvCxnSpPr>
        <p:spPr>
          <a:xfrm>
            <a:off x="299712" y="6286957"/>
            <a:ext cx="9350696"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4448943" y="4736623"/>
            <a:ext cx="5220519" cy="1446550"/>
          </a:xfrm>
          <a:prstGeom prst="rect">
            <a:avLst/>
          </a:prstGeom>
        </p:spPr>
        <p:txBody>
          <a:bodyPr wrap="square">
            <a:spAutoFit/>
          </a:bodyPr>
          <a:lstStyle/>
          <a:p>
            <a:r>
              <a:rPr lang="ru-RU" sz="1100" dirty="0" smtClean="0">
                <a:latin typeface="Century Gothic" pitchFamily="34" charset="0"/>
              </a:rPr>
              <a:t>Доминирующим </a:t>
            </a:r>
            <a:r>
              <a:rPr lang="ru-RU" sz="1100" dirty="0">
                <a:latin typeface="Century Gothic" pitchFamily="34" charset="0"/>
              </a:rPr>
              <a:t>видом ДТП с тяжкими последствиями на рассматриваемой территории на протяжении рассматриваемого периода является столкновение транспортных средств, составляющее 40% от общего количества ДТП в 2018 году, 34,6% от общего количества ДТП в 2019 году и 26,9% от общего количества в 2020 году. </a:t>
            </a:r>
            <a:r>
              <a:rPr lang="ru-RU" sz="1100" dirty="0">
                <a:latin typeface="Century Gothic" pitchFamily="34" charset="0"/>
              </a:rPr>
              <a:t>Вторым по количеству ДТП является наезд на пешехода – 16,7% от общего количества ДТП в 2018 году, 19,2% от общего количества в 2019 году и 23,1% от общего количества ДТП в 2020 </a:t>
            </a:r>
            <a:r>
              <a:rPr lang="ru-RU" sz="1100" dirty="0">
                <a:latin typeface="Century Gothic" pitchFamily="34" charset="0"/>
              </a:rPr>
              <a:t>году.</a:t>
            </a:r>
          </a:p>
        </p:txBody>
      </p:sp>
      <p:graphicFrame>
        <p:nvGraphicFramePr>
          <p:cNvPr id="16" name="Таблица 15"/>
          <p:cNvGraphicFramePr>
            <a:graphicFrameLocks noGrp="1"/>
          </p:cNvGraphicFramePr>
          <p:nvPr>
            <p:extLst>
              <p:ext uri="{D42A27DB-BD31-4B8C-83A1-F6EECF244321}">
                <p14:modId xmlns:p14="http://schemas.microsoft.com/office/powerpoint/2010/main" val="2551831151"/>
              </p:ext>
            </p:extLst>
          </p:nvPr>
        </p:nvGraphicFramePr>
        <p:xfrm>
          <a:off x="465284" y="969990"/>
          <a:ext cx="3811096" cy="1023428"/>
        </p:xfrm>
        <a:graphic>
          <a:graphicData uri="http://schemas.openxmlformats.org/drawingml/2006/table">
            <a:tbl>
              <a:tblPr/>
              <a:tblGrid>
                <a:gridCol w="1758868">
                  <a:extLst>
                    <a:ext uri="{9D8B030D-6E8A-4147-A177-3AD203B41FA5}">
                      <a16:colId xmlns:a16="http://schemas.microsoft.com/office/drawing/2014/main" xmlns="" val="20000"/>
                    </a:ext>
                  </a:extLst>
                </a:gridCol>
                <a:gridCol w="432048">
                  <a:extLst>
                    <a:ext uri="{9D8B030D-6E8A-4147-A177-3AD203B41FA5}">
                      <a16:colId xmlns:a16="http://schemas.microsoft.com/office/drawing/2014/main" xmlns="" val="20001"/>
                    </a:ext>
                  </a:extLst>
                </a:gridCol>
                <a:gridCol w="396044">
                  <a:extLst>
                    <a:ext uri="{9D8B030D-6E8A-4147-A177-3AD203B41FA5}">
                      <a16:colId xmlns:a16="http://schemas.microsoft.com/office/drawing/2014/main" xmlns="" val="20002"/>
                    </a:ext>
                  </a:extLst>
                </a:gridCol>
                <a:gridCol w="396044">
                  <a:extLst>
                    <a:ext uri="{9D8B030D-6E8A-4147-A177-3AD203B41FA5}">
                      <a16:colId xmlns:a16="http://schemas.microsoft.com/office/drawing/2014/main" xmlns="" val="20003"/>
                    </a:ext>
                  </a:extLst>
                </a:gridCol>
                <a:gridCol w="828092">
                  <a:extLst>
                    <a:ext uri="{9D8B030D-6E8A-4147-A177-3AD203B41FA5}">
                      <a16:colId xmlns:a16="http://schemas.microsoft.com/office/drawing/2014/main" xmlns="" val="20004"/>
                    </a:ext>
                  </a:extLst>
                </a:gridCol>
              </a:tblGrid>
              <a:tr h="148906">
                <a:tc rowSpan="2">
                  <a:txBody>
                    <a:bodyPr/>
                    <a:lstStyle/>
                    <a:p>
                      <a:pPr algn="ctr">
                        <a:spcAft>
                          <a:spcPts val="0"/>
                        </a:spcAft>
                      </a:pPr>
                      <a:r>
                        <a:rPr lang="ru-RU" sz="900" b="1" dirty="0">
                          <a:latin typeface="Century Gothic" pitchFamily="34" charset="0"/>
                          <a:ea typeface="Times New Roman"/>
                          <a:cs typeface="Times New Roman"/>
                        </a:rPr>
                        <a:t>Показатели</a:t>
                      </a:r>
                      <a:endParaRPr lang="ru-RU" sz="900" dirty="0">
                        <a:latin typeface="Century Gothic" pitchFamily="34" charset="0"/>
                        <a:ea typeface="Times New Roman"/>
                        <a:cs typeface="Times New Roman"/>
                      </a:endParaRPr>
                    </a:p>
                  </a:txBody>
                  <a:tcPr marL="67008" marR="670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Aft>
                          <a:spcPts val="0"/>
                        </a:spcAft>
                      </a:pPr>
                      <a:r>
                        <a:rPr lang="ru-RU" sz="900" b="1">
                          <a:latin typeface="Century Gothic" pitchFamily="34" charset="0"/>
                          <a:ea typeface="Times New Roman"/>
                          <a:cs typeface="Times New Roman"/>
                        </a:rPr>
                        <a:t>Годы</a:t>
                      </a:r>
                      <a:endParaRPr lang="ru-RU" sz="900">
                        <a:latin typeface="Century Gothic" pitchFamily="34" charset="0"/>
                        <a:ea typeface="Times New Roman"/>
                        <a:cs typeface="Times New Roman"/>
                      </a:endParaRPr>
                    </a:p>
                  </a:txBody>
                  <a:tcPr marL="67008" marR="670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66678">
                <a:tc vMerge="1">
                  <a:txBody>
                    <a:bodyPr/>
                    <a:lstStyle/>
                    <a:p>
                      <a:endParaRPr lang="ru-RU"/>
                    </a:p>
                  </a:txBody>
                  <a:tcPr/>
                </a:tc>
                <a:tc>
                  <a:txBody>
                    <a:bodyPr/>
                    <a:lstStyle/>
                    <a:p>
                      <a:pPr algn="ctr">
                        <a:spcAft>
                          <a:spcPts val="0"/>
                        </a:spcAft>
                      </a:pPr>
                      <a:r>
                        <a:rPr lang="ru-RU" sz="900" b="1" dirty="0" smtClean="0">
                          <a:latin typeface="Century Gothic" pitchFamily="34" charset="0"/>
                          <a:ea typeface="Times New Roman"/>
                          <a:cs typeface="Times New Roman"/>
                        </a:rPr>
                        <a:t>2018 </a:t>
                      </a:r>
                      <a:endParaRPr lang="ru-RU" sz="900" dirty="0">
                        <a:latin typeface="Century Gothic" pitchFamily="34" charset="0"/>
                        <a:ea typeface="Times New Roman"/>
                        <a:cs typeface="Times New Roman"/>
                      </a:endParaRPr>
                    </a:p>
                  </a:txBody>
                  <a:tcPr marL="67008" marR="670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b="1" dirty="0" smtClean="0">
                          <a:latin typeface="Century Gothic" pitchFamily="34" charset="0"/>
                          <a:ea typeface="Times New Roman"/>
                          <a:cs typeface="Times New Roman"/>
                        </a:rPr>
                        <a:t>2019 </a:t>
                      </a:r>
                      <a:endParaRPr lang="ru-RU" sz="900" dirty="0">
                        <a:latin typeface="Century Gothic" pitchFamily="34" charset="0"/>
                        <a:ea typeface="Times New Roman"/>
                        <a:cs typeface="Times New Roman"/>
                      </a:endParaRPr>
                    </a:p>
                  </a:txBody>
                  <a:tcPr marL="67008" marR="670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b="1" dirty="0" smtClean="0">
                          <a:latin typeface="Century Gothic" pitchFamily="34" charset="0"/>
                          <a:ea typeface="Times New Roman"/>
                          <a:cs typeface="Times New Roman"/>
                        </a:rPr>
                        <a:t>2020 </a:t>
                      </a:r>
                      <a:endParaRPr lang="ru-RU" sz="900" dirty="0">
                        <a:latin typeface="Century Gothic" pitchFamily="34" charset="0"/>
                        <a:ea typeface="Times New Roman"/>
                        <a:cs typeface="Times New Roman"/>
                      </a:endParaRPr>
                    </a:p>
                  </a:txBody>
                  <a:tcPr marL="67008" marR="670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b="1" dirty="0" smtClean="0">
                          <a:latin typeface="Century Gothic" pitchFamily="34" charset="0"/>
                          <a:ea typeface="Times New Roman"/>
                          <a:cs typeface="Times New Roman"/>
                        </a:rPr>
                        <a:t>9 месяцев </a:t>
                      </a:r>
                      <a:r>
                        <a:rPr lang="ru-RU" sz="900" b="1" dirty="0" smtClean="0">
                          <a:latin typeface="Century Gothic" pitchFamily="34" charset="0"/>
                          <a:ea typeface="Times New Roman"/>
                          <a:cs typeface="Times New Roman"/>
                        </a:rPr>
                        <a:t>2021</a:t>
                      </a:r>
                      <a:endParaRPr lang="ru-RU" sz="900" dirty="0">
                        <a:latin typeface="Century Gothic" pitchFamily="34" charset="0"/>
                        <a:ea typeface="Times New Roman"/>
                        <a:cs typeface="Times New Roman"/>
                      </a:endParaRPr>
                    </a:p>
                  </a:txBody>
                  <a:tcPr marL="67008" marR="670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48906">
                <a:tc>
                  <a:txBody>
                    <a:bodyPr/>
                    <a:lstStyle/>
                    <a:p>
                      <a:pPr algn="ctr">
                        <a:spcAft>
                          <a:spcPts val="0"/>
                        </a:spcAft>
                      </a:pPr>
                      <a:r>
                        <a:rPr lang="ru-RU" sz="900" b="1" i="1">
                          <a:latin typeface="Century Gothic" pitchFamily="34" charset="0"/>
                          <a:ea typeface="Times New Roman"/>
                          <a:cs typeface="Times New Roman"/>
                        </a:rPr>
                        <a:t>1</a:t>
                      </a:r>
                      <a:endParaRPr lang="ru-RU" sz="900">
                        <a:latin typeface="Century Gothic" pitchFamily="34" charset="0"/>
                        <a:ea typeface="Times New Roman"/>
                        <a:cs typeface="Times New Roman"/>
                      </a:endParaRPr>
                    </a:p>
                  </a:txBody>
                  <a:tcPr marL="67008" marR="670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b="1" i="1">
                          <a:latin typeface="Century Gothic" pitchFamily="34" charset="0"/>
                          <a:ea typeface="Times New Roman"/>
                          <a:cs typeface="Times New Roman"/>
                        </a:rPr>
                        <a:t>2</a:t>
                      </a:r>
                      <a:endParaRPr lang="ru-RU" sz="900">
                        <a:latin typeface="Century Gothic" pitchFamily="34" charset="0"/>
                        <a:ea typeface="Times New Roman"/>
                        <a:cs typeface="Times New Roman"/>
                      </a:endParaRPr>
                    </a:p>
                  </a:txBody>
                  <a:tcPr marL="67008" marR="670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b="1" i="1">
                          <a:latin typeface="Century Gothic" pitchFamily="34" charset="0"/>
                          <a:ea typeface="Times New Roman"/>
                          <a:cs typeface="Times New Roman"/>
                        </a:rPr>
                        <a:t>3</a:t>
                      </a:r>
                      <a:endParaRPr lang="ru-RU" sz="900">
                        <a:latin typeface="Century Gothic" pitchFamily="34" charset="0"/>
                        <a:ea typeface="Times New Roman"/>
                        <a:cs typeface="Times New Roman"/>
                      </a:endParaRPr>
                    </a:p>
                  </a:txBody>
                  <a:tcPr marL="67008" marR="670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b="1" i="1">
                          <a:latin typeface="Century Gothic" pitchFamily="34" charset="0"/>
                          <a:ea typeface="Times New Roman"/>
                          <a:cs typeface="Times New Roman"/>
                        </a:rPr>
                        <a:t>4</a:t>
                      </a:r>
                      <a:endParaRPr lang="ru-RU" sz="900">
                        <a:latin typeface="Century Gothic" pitchFamily="34" charset="0"/>
                        <a:ea typeface="Times New Roman"/>
                        <a:cs typeface="Times New Roman"/>
                      </a:endParaRPr>
                    </a:p>
                  </a:txBody>
                  <a:tcPr marL="67008" marR="670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b="1" i="1">
                          <a:latin typeface="Century Gothic" pitchFamily="34" charset="0"/>
                          <a:ea typeface="Times New Roman"/>
                          <a:cs typeface="Times New Roman"/>
                        </a:rPr>
                        <a:t>5</a:t>
                      </a:r>
                      <a:endParaRPr lang="ru-RU" sz="900">
                        <a:latin typeface="Century Gothic" pitchFamily="34" charset="0"/>
                        <a:ea typeface="Times New Roman"/>
                        <a:cs typeface="Times New Roman"/>
                      </a:endParaRPr>
                    </a:p>
                  </a:txBody>
                  <a:tcPr marL="67008" marR="670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48906">
                <a:tc>
                  <a:txBody>
                    <a:bodyPr/>
                    <a:lstStyle/>
                    <a:p>
                      <a:pPr>
                        <a:spcAft>
                          <a:spcPts val="0"/>
                        </a:spcAft>
                      </a:pPr>
                      <a:r>
                        <a:rPr lang="ru-RU" sz="900" dirty="0">
                          <a:latin typeface="Century Gothic" pitchFamily="34" charset="0"/>
                          <a:ea typeface="Times New Roman"/>
                          <a:cs typeface="Times New Roman"/>
                        </a:rPr>
                        <a:t>Общее количество ДТП, ед.</a:t>
                      </a:r>
                    </a:p>
                  </a:txBody>
                  <a:tcPr marL="67008" marR="670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Century Gothic" panose="020B0502020202020204" pitchFamily="34" charset="0"/>
                          <a:ea typeface="Calibri" panose="020F0502020204030204" pitchFamily="34" charset="0"/>
                          <a:cs typeface="Times New Roman" panose="02020603050405020304" pitchFamily="18" charset="0"/>
                        </a:rPr>
                        <a:t>30</a:t>
                      </a:r>
                      <a:endParaRPr lang="ru-RU" sz="1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Century Gothic" panose="020B0502020202020204" pitchFamily="34" charset="0"/>
                          <a:ea typeface="Calibri" panose="020F0502020204030204" pitchFamily="34" charset="0"/>
                          <a:cs typeface="Times New Roman" panose="02020603050405020304" pitchFamily="18" charset="0"/>
                        </a:rPr>
                        <a:t>26</a:t>
                      </a:r>
                      <a:endParaRPr lang="ru-RU" sz="1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Century Gothic" panose="020B0502020202020204" pitchFamily="34" charset="0"/>
                          <a:ea typeface="Calibri" panose="020F0502020204030204" pitchFamily="34" charset="0"/>
                          <a:cs typeface="Times New Roman" panose="02020603050405020304" pitchFamily="18" charset="0"/>
                        </a:rPr>
                        <a:t>26</a:t>
                      </a:r>
                      <a:endParaRPr lang="ru-RU" sz="1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Century Gothic" panose="020B0502020202020204" pitchFamily="34" charset="0"/>
                          <a:ea typeface="Calibri" panose="020F0502020204030204" pitchFamily="34" charset="0"/>
                          <a:cs typeface="Times New Roman" panose="02020603050405020304" pitchFamily="18" charset="0"/>
                        </a:rPr>
                        <a:t>20</a:t>
                      </a:r>
                      <a:endParaRPr lang="ru-RU"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48906">
                <a:tc>
                  <a:txBody>
                    <a:bodyPr/>
                    <a:lstStyle/>
                    <a:p>
                      <a:pPr>
                        <a:spcAft>
                          <a:spcPts val="0"/>
                        </a:spcAft>
                      </a:pPr>
                      <a:r>
                        <a:rPr lang="ru-RU" sz="900">
                          <a:latin typeface="Century Gothic" pitchFamily="34" charset="0"/>
                          <a:ea typeface="Times New Roman"/>
                          <a:cs typeface="Times New Roman"/>
                        </a:rPr>
                        <a:t>Количество погибших, чел.</a:t>
                      </a:r>
                    </a:p>
                  </a:txBody>
                  <a:tcPr marL="67008" marR="670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Century Gothic" panose="020B0502020202020204" pitchFamily="34" charset="0"/>
                          <a:ea typeface="Calibri" panose="020F0502020204030204" pitchFamily="34" charset="0"/>
                          <a:cs typeface="Times New Roman" panose="02020603050405020304" pitchFamily="18" charset="0"/>
                        </a:rPr>
                        <a:t>9</a:t>
                      </a:r>
                      <a:endParaRPr lang="ru-RU" sz="1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Century Gothic" panose="020B0502020202020204" pitchFamily="34" charset="0"/>
                          <a:ea typeface="Calibri" panose="020F0502020204030204" pitchFamily="34" charset="0"/>
                          <a:cs typeface="Times New Roman" panose="02020603050405020304" pitchFamily="18" charset="0"/>
                        </a:rPr>
                        <a:t>4</a:t>
                      </a:r>
                      <a:endParaRPr lang="ru-RU" sz="1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Century Gothic" panose="020B0502020202020204" pitchFamily="34" charset="0"/>
                          <a:ea typeface="Calibri" panose="020F0502020204030204" pitchFamily="34" charset="0"/>
                          <a:cs typeface="Times New Roman" panose="02020603050405020304" pitchFamily="18" charset="0"/>
                        </a:rPr>
                        <a:t>8</a:t>
                      </a:r>
                      <a:endParaRPr lang="ru-RU" sz="1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Century Gothic" panose="020B0502020202020204" pitchFamily="34" charset="0"/>
                          <a:ea typeface="Calibri" panose="020F0502020204030204" pitchFamily="34" charset="0"/>
                          <a:cs typeface="Times New Roman" panose="02020603050405020304" pitchFamily="18" charset="0"/>
                        </a:rPr>
                        <a:t>5</a:t>
                      </a:r>
                      <a:endParaRPr lang="ru-RU" sz="1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48906">
                <a:tc>
                  <a:txBody>
                    <a:bodyPr/>
                    <a:lstStyle/>
                    <a:p>
                      <a:pPr>
                        <a:spcAft>
                          <a:spcPts val="0"/>
                        </a:spcAft>
                      </a:pPr>
                      <a:r>
                        <a:rPr lang="ru-RU" sz="900">
                          <a:latin typeface="Century Gothic" pitchFamily="34" charset="0"/>
                          <a:ea typeface="Times New Roman"/>
                          <a:cs typeface="Times New Roman"/>
                        </a:rPr>
                        <a:t>Количество раненых, чел.</a:t>
                      </a:r>
                    </a:p>
                  </a:txBody>
                  <a:tcPr marL="67008" marR="670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Century Gothic" panose="020B0502020202020204" pitchFamily="34" charset="0"/>
                          <a:ea typeface="Calibri" panose="020F0502020204030204" pitchFamily="34" charset="0"/>
                          <a:cs typeface="Times New Roman" panose="02020603050405020304" pitchFamily="18" charset="0"/>
                        </a:rPr>
                        <a:t>28</a:t>
                      </a:r>
                      <a:endParaRPr lang="ru-RU" sz="1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Century Gothic" panose="020B0502020202020204" pitchFamily="34" charset="0"/>
                          <a:ea typeface="Calibri" panose="020F0502020204030204" pitchFamily="34" charset="0"/>
                          <a:cs typeface="Times New Roman" panose="02020603050405020304" pitchFamily="18" charset="0"/>
                        </a:rPr>
                        <a:t>41</a:t>
                      </a:r>
                      <a:endParaRPr lang="ru-RU" sz="1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a:effectLst/>
                          <a:latin typeface="Century Gothic" panose="020B0502020202020204" pitchFamily="34" charset="0"/>
                          <a:ea typeface="Calibri" panose="020F0502020204030204" pitchFamily="34" charset="0"/>
                          <a:cs typeface="Times New Roman" panose="02020603050405020304" pitchFamily="18" charset="0"/>
                        </a:rPr>
                        <a:t>27</a:t>
                      </a:r>
                      <a:endParaRPr lang="ru-RU" sz="11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u-RU" sz="1000" dirty="0">
                          <a:effectLst/>
                          <a:latin typeface="Century Gothic" panose="020B0502020202020204" pitchFamily="34" charset="0"/>
                          <a:ea typeface="Calibri" panose="020F0502020204030204" pitchFamily="34" charset="0"/>
                          <a:cs typeface="Times New Roman" panose="02020603050405020304" pitchFamily="18" charset="0"/>
                        </a:rPr>
                        <a:t>24</a:t>
                      </a:r>
                      <a:endParaRPr lang="ru-RU" sz="11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pic>
        <p:nvPicPr>
          <p:cNvPr id="12" name="Рисунок 11"/>
          <p:cNvPicPr/>
          <p:nvPr/>
        </p:nvPicPr>
        <p:blipFill rotWithShape="1">
          <a:blip r:embed="rId2"/>
          <a:srcRect l="4418" t="2185"/>
          <a:stretch/>
        </p:blipFill>
        <p:spPr bwMode="auto">
          <a:xfrm>
            <a:off x="4556902" y="1222558"/>
            <a:ext cx="5093506" cy="3410282"/>
          </a:xfrm>
          <a:prstGeom prst="rect">
            <a:avLst/>
          </a:prstGeom>
          <a:ln>
            <a:noFill/>
          </a:ln>
          <a:extLst>
            <a:ext uri="{53640926-AAD7-44D8-BBD7-CCE9431645EC}">
              <a14:shadowObscured xmlns:a14="http://schemas.microsoft.com/office/drawing/2010/main"/>
            </a:ext>
          </a:extLst>
        </p:spPr>
      </p:pic>
      <p:sp>
        <p:nvSpPr>
          <p:cNvPr id="15" name="Прямоугольник 14"/>
          <p:cNvSpPr/>
          <p:nvPr/>
        </p:nvSpPr>
        <p:spPr>
          <a:xfrm>
            <a:off x="4556902" y="804258"/>
            <a:ext cx="5093506" cy="430887"/>
          </a:xfrm>
          <a:prstGeom prst="rect">
            <a:avLst/>
          </a:prstGeom>
        </p:spPr>
        <p:txBody>
          <a:bodyPr wrap="square">
            <a:spAutoFit/>
          </a:bodyPr>
          <a:lstStyle/>
          <a:p>
            <a:pPr algn="ctr"/>
            <a:r>
              <a:rPr lang="ru-RU" sz="1100" i="1" dirty="0" smtClean="0">
                <a:solidFill>
                  <a:prstClr val="black"/>
                </a:solidFill>
                <a:latin typeface="Century Gothic" pitchFamily="34" charset="0"/>
              </a:rPr>
              <a:t>Расположение мест совершения ДТП на территории Карасукского района</a:t>
            </a:r>
            <a:endParaRPr lang="ru-RU" sz="1100" i="1" dirty="0" smtClean="0">
              <a:solidFill>
                <a:prstClr val="black"/>
              </a:solidFill>
              <a:latin typeface="Century Gothic" pitchFamily="34" charset="0"/>
            </a:endParaRPr>
          </a:p>
        </p:txBody>
      </p:sp>
      <p:pic>
        <p:nvPicPr>
          <p:cNvPr id="17" name="Рисунок 16"/>
          <p:cNvPicPr/>
          <p:nvPr/>
        </p:nvPicPr>
        <p:blipFill>
          <a:blip r:embed="rId3"/>
          <a:stretch>
            <a:fillRect/>
          </a:stretch>
        </p:blipFill>
        <p:spPr>
          <a:xfrm>
            <a:off x="452438" y="3546050"/>
            <a:ext cx="3811096" cy="2696457"/>
          </a:xfrm>
          <a:prstGeom prst="rect">
            <a:avLst/>
          </a:prstGeom>
        </p:spPr>
      </p:pic>
      <p:sp>
        <p:nvSpPr>
          <p:cNvPr id="18" name="Прямоугольник 17"/>
          <p:cNvSpPr/>
          <p:nvPr/>
        </p:nvSpPr>
        <p:spPr>
          <a:xfrm>
            <a:off x="432020" y="2158258"/>
            <a:ext cx="3831514" cy="769441"/>
          </a:xfrm>
          <a:prstGeom prst="rect">
            <a:avLst/>
          </a:prstGeom>
        </p:spPr>
        <p:txBody>
          <a:bodyPr wrap="square">
            <a:spAutoFit/>
          </a:bodyPr>
          <a:lstStyle/>
          <a:p>
            <a:r>
              <a:rPr lang="ru-RU" sz="1100" dirty="0">
                <a:latin typeface="Century Gothic" pitchFamily="34" charset="0"/>
              </a:rPr>
              <a:t>В 2020 году количество ДТП сохранилось на том же уровне к 2019 году, но возросло количество погибших (+4 человека) и снизилось количество раненых (-14 человек)</a:t>
            </a:r>
            <a:r>
              <a:rPr lang="ru-RU" sz="1100" dirty="0">
                <a:latin typeface="Century Gothic" pitchFamily="34" charset="0"/>
              </a:rPr>
              <a:t>. </a:t>
            </a:r>
            <a:endParaRPr lang="ru-RU" sz="1100" dirty="0">
              <a:latin typeface="Century Gothic" pitchFamily="34" charset="0"/>
            </a:endParaRPr>
          </a:p>
        </p:txBody>
      </p:sp>
      <p:sp>
        <p:nvSpPr>
          <p:cNvPr id="19" name="Прямоугольник 18"/>
          <p:cNvSpPr/>
          <p:nvPr/>
        </p:nvSpPr>
        <p:spPr>
          <a:xfrm>
            <a:off x="436448" y="3112014"/>
            <a:ext cx="3839932" cy="430887"/>
          </a:xfrm>
          <a:prstGeom prst="rect">
            <a:avLst/>
          </a:prstGeom>
        </p:spPr>
        <p:txBody>
          <a:bodyPr wrap="square">
            <a:spAutoFit/>
          </a:bodyPr>
          <a:lstStyle/>
          <a:p>
            <a:pPr algn="ctr"/>
            <a:r>
              <a:rPr lang="ru-RU" sz="1100" i="1" dirty="0" smtClean="0">
                <a:solidFill>
                  <a:prstClr val="black"/>
                </a:solidFill>
                <a:latin typeface="Century Gothic" pitchFamily="34" charset="0"/>
              </a:rPr>
              <a:t>Расположение мест совершения ДТП на территории г. Карасук</a:t>
            </a:r>
            <a:endParaRPr lang="ru-RU" sz="1100" i="1" dirty="0" smtClean="0">
              <a:solidFill>
                <a:prstClr val="black"/>
              </a:solidFill>
              <a:latin typeface="Century Gothic" pitchFamily="34" charset="0"/>
            </a:endParaRP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1706524"/>
            <a:ext cx="9906000" cy="172247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solidFill>
                <a:schemeClr val="tx1"/>
              </a:solidFill>
              <a:latin typeface="Century Gothic" pitchFamily="34" charset="0"/>
            </a:endParaRPr>
          </a:p>
          <a:p>
            <a:pPr algn="ctr"/>
            <a:r>
              <a:rPr lang="ru-RU" dirty="0" smtClean="0">
                <a:solidFill>
                  <a:schemeClr val="tx1"/>
                </a:solidFill>
                <a:latin typeface="Century Gothic" pitchFamily="34" charset="0"/>
              </a:rPr>
              <a:t>Формирование </a:t>
            </a:r>
            <a:r>
              <a:rPr lang="ru-RU" dirty="0">
                <a:solidFill>
                  <a:schemeClr val="tx1"/>
                </a:solidFill>
                <a:latin typeface="Century Gothic" pitchFamily="34" charset="0"/>
              </a:rPr>
              <a:t>вариантов проектирования КСОДД. Оценка эффективности реализации вариантов проектирования КСОДД с использованием средств математического моделирования и выбор утверждаемого варианта проектирования КСОДД</a:t>
            </a:r>
          </a:p>
          <a:p>
            <a:pPr algn="ctr"/>
            <a:endParaRPr lang="ru-RU" dirty="0"/>
          </a:p>
        </p:txBody>
      </p:sp>
    </p:spTree>
    <p:extLst>
      <p:ext uri="{BB962C8B-B14F-4D97-AF65-F5344CB8AC3E}">
        <p14:creationId xmlns:p14="http://schemas.microsoft.com/office/powerpoint/2010/main" val="420317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71245" y="6375857"/>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16</a:t>
            </a:fld>
            <a:endParaRPr lang="ru-RU" altLang="ru-RU" b="0" dirty="0" smtClean="0">
              <a:latin typeface="Century Gothic" pitchFamily="34" charset="0"/>
            </a:endParaRPr>
          </a:p>
        </p:txBody>
      </p:sp>
      <p:sp>
        <p:nvSpPr>
          <p:cNvPr id="3" name="Прямоугольник 2"/>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69796" y="289597"/>
            <a:ext cx="9714436" cy="369332"/>
          </a:xfrm>
          <a:prstGeom prst="rect">
            <a:avLst/>
          </a:prstGeom>
        </p:spPr>
        <p:txBody>
          <a:bodyPr wrap="square">
            <a:spAutoFit/>
          </a:bodyPr>
          <a:lstStyle/>
          <a:p>
            <a:r>
              <a:rPr lang="ru-RU" dirty="0" smtClean="0">
                <a:latin typeface="Century Gothic" pitchFamily="34" charset="0"/>
              </a:rPr>
              <a:t>Варианты </a:t>
            </a:r>
            <a:r>
              <a:rPr lang="ru-RU" dirty="0">
                <a:latin typeface="Century Gothic" pitchFamily="34" charset="0"/>
              </a:rPr>
              <a:t>проектирования </a:t>
            </a:r>
            <a:r>
              <a:rPr lang="ru-RU" dirty="0" smtClean="0">
                <a:latin typeface="Century Gothic" pitchFamily="34" charset="0"/>
              </a:rPr>
              <a:t>и их целевые показатели</a:t>
            </a:r>
          </a:p>
        </p:txBody>
      </p:sp>
      <p:sp>
        <p:nvSpPr>
          <p:cNvPr id="2" name="Прямоугольник 1"/>
          <p:cNvSpPr/>
          <p:nvPr/>
        </p:nvSpPr>
        <p:spPr>
          <a:xfrm>
            <a:off x="452437" y="790469"/>
            <a:ext cx="9217025" cy="2039020"/>
          </a:xfrm>
          <a:prstGeom prst="rect">
            <a:avLst/>
          </a:prstGeom>
        </p:spPr>
        <p:txBody>
          <a:bodyPr wrap="square">
            <a:spAutoFit/>
          </a:bodyPr>
          <a:lstStyle/>
          <a:p>
            <a:pPr algn="just">
              <a:lnSpc>
                <a:spcPct val="115000"/>
              </a:lnSpc>
              <a:spcAft>
                <a:spcPts val="0"/>
              </a:spcAft>
            </a:pPr>
            <a:r>
              <a:rPr lang="ru-RU" sz="1100" dirty="0">
                <a:latin typeface="Century Gothic" pitchFamily="34" charset="0"/>
              </a:rPr>
              <a:t>При рассмотрении принципиальных вариантов проектирования КСОДД </a:t>
            </a:r>
            <a:r>
              <a:rPr lang="ru-RU" sz="1100" dirty="0" smtClean="0">
                <a:latin typeface="Century Gothic" pitchFamily="34" charset="0"/>
              </a:rPr>
              <a:t>Карасукского </a:t>
            </a:r>
            <a:r>
              <a:rPr lang="ru-RU" sz="1100" dirty="0">
                <a:latin typeface="Century Gothic" pitchFamily="34" charset="0"/>
              </a:rPr>
              <a:t>района были учтены прогнозные данные социально-экономического и градостроительного развития района, изменения транспортного спроса, существующая транспортная ситуация на дорогах и улицах, данные о транспортной подвижности населения и уровне автомобилизации. </a:t>
            </a:r>
          </a:p>
          <a:p>
            <a:pPr algn="just">
              <a:lnSpc>
                <a:spcPct val="115000"/>
              </a:lnSpc>
              <a:spcAft>
                <a:spcPts val="0"/>
              </a:spcAft>
            </a:pPr>
            <a:r>
              <a:rPr lang="ru-RU" sz="1100" dirty="0" smtClean="0">
                <a:latin typeface="Century Gothic" pitchFamily="34" charset="0"/>
              </a:rPr>
              <a:t>Предлагаются 2 </a:t>
            </a:r>
            <a:r>
              <a:rPr lang="ru-RU" sz="1100" dirty="0">
                <a:latin typeface="Century Gothic" pitchFamily="34" charset="0"/>
              </a:rPr>
              <a:t>сценария: консервативный и оптимальный.</a:t>
            </a:r>
          </a:p>
          <a:p>
            <a:pPr algn="just">
              <a:lnSpc>
                <a:spcPct val="115000"/>
              </a:lnSpc>
              <a:spcAft>
                <a:spcPts val="0"/>
              </a:spcAft>
            </a:pPr>
            <a:r>
              <a:rPr lang="ru-RU" sz="1100" b="1" dirty="0">
                <a:latin typeface="Century Gothic" pitchFamily="34" charset="0"/>
              </a:rPr>
              <a:t>Консервативный вариант </a:t>
            </a:r>
            <a:r>
              <a:rPr lang="ru-RU" sz="1100" dirty="0">
                <a:latin typeface="Century Gothic" pitchFamily="34" charset="0"/>
              </a:rPr>
              <a:t>реализации включает запланированные мероприятия существующих документов территориального, стратегического и транспортного планирования, программных документов, обеспеченных финансированием.</a:t>
            </a:r>
          </a:p>
          <a:p>
            <a:pPr algn="just">
              <a:lnSpc>
                <a:spcPct val="115000"/>
              </a:lnSpc>
              <a:spcAft>
                <a:spcPts val="0"/>
              </a:spcAft>
            </a:pPr>
            <a:r>
              <a:rPr lang="ru-RU" sz="1100" b="1" dirty="0">
                <a:latin typeface="Century Gothic" pitchFamily="34" charset="0"/>
              </a:rPr>
              <a:t>Оптимальный вариант </a:t>
            </a:r>
            <a:r>
              <a:rPr lang="ru-RU" sz="1100" dirty="0">
                <a:latin typeface="Century Gothic" pitchFamily="34" charset="0"/>
              </a:rPr>
              <a:t>включает в себя мероприятия аналогично консервативному варианту и мероприятия, направленные на достижение целевых показателей на срок разработки КСОДД.</a:t>
            </a:r>
          </a:p>
        </p:txBody>
      </p:sp>
      <p:graphicFrame>
        <p:nvGraphicFramePr>
          <p:cNvPr id="5" name="Таблица 4"/>
          <p:cNvGraphicFramePr>
            <a:graphicFrameLocks noGrp="1"/>
          </p:cNvGraphicFramePr>
          <p:nvPr>
            <p:extLst>
              <p:ext uri="{D42A27DB-BD31-4B8C-83A1-F6EECF244321}">
                <p14:modId xmlns:p14="http://schemas.microsoft.com/office/powerpoint/2010/main" val="2905868026"/>
              </p:ext>
            </p:extLst>
          </p:nvPr>
        </p:nvGraphicFramePr>
        <p:xfrm>
          <a:off x="446649" y="2750863"/>
          <a:ext cx="9225796" cy="3134718"/>
        </p:xfrm>
        <a:graphic>
          <a:graphicData uri="http://schemas.openxmlformats.org/drawingml/2006/table">
            <a:tbl>
              <a:tblPr firstRow="1" firstCol="1" bandRow="1">
                <a:tableStyleId>{5C22544A-7EE6-4342-B048-85BDC9FD1C3A}</a:tableStyleId>
              </a:tblPr>
              <a:tblGrid>
                <a:gridCol w="392509">
                  <a:extLst>
                    <a:ext uri="{9D8B030D-6E8A-4147-A177-3AD203B41FA5}">
                      <a16:colId xmlns:a16="http://schemas.microsoft.com/office/drawing/2014/main" xmlns="" val="2989546635"/>
                    </a:ext>
                  </a:extLst>
                </a:gridCol>
                <a:gridCol w="5448911">
                  <a:extLst>
                    <a:ext uri="{9D8B030D-6E8A-4147-A177-3AD203B41FA5}">
                      <a16:colId xmlns:a16="http://schemas.microsoft.com/office/drawing/2014/main" xmlns="" val="2128409726"/>
                    </a:ext>
                  </a:extLst>
                </a:gridCol>
                <a:gridCol w="1152128">
                  <a:extLst>
                    <a:ext uri="{9D8B030D-6E8A-4147-A177-3AD203B41FA5}">
                      <a16:colId xmlns:a16="http://schemas.microsoft.com/office/drawing/2014/main" xmlns="" val="1736721084"/>
                    </a:ext>
                  </a:extLst>
                </a:gridCol>
                <a:gridCol w="1152128">
                  <a:extLst>
                    <a:ext uri="{9D8B030D-6E8A-4147-A177-3AD203B41FA5}">
                      <a16:colId xmlns:a16="http://schemas.microsoft.com/office/drawing/2014/main" xmlns="" val="1903649511"/>
                    </a:ext>
                  </a:extLst>
                </a:gridCol>
                <a:gridCol w="1080120">
                  <a:extLst>
                    <a:ext uri="{9D8B030D-6E8A-4147-A177-3AD203B41FA5}">
                      <a16:colId xmlns:a16="http://schemas.microsoft.com/office/drawing/2014/main" xmlns="" val="2431398091"/>
                    </a:ext>
                  </a:extLst>
                </a:gridCol>
              </a:tblGrid>
              <a:tr h="149822">
                <a:tc rowSpan="2">
                  <a:txBody>
                    <a:bodyPr/>
                    <a:lstStyle/>
                    <a:p>
                      <a:pPr algn="ctr" fontAlgn="base">
                        <a:spcAft>
                          <a:spcPts val="0"/>
                        </a:spcAft>
                      </a:pPr>
                      <a:r>
                        <a:rPr lang="ru-RU" sz="1000" spc="10" dirty="0">
                          <a:solidFill>
                            <a:schemeClr val="tx1"/>
                          </a:solidFill>
                          <a:effectLst/>
                          <a:latin typeface="Century Gothic" panose="020B0502020202020204" pitchFamily="34" charset="0"/>
                        </a:rPr>
                        <a:t>№ </a:t>
                      </a:r>
                      <a:endParaRPr lang="ru-RU" sz="10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tx2">
                        <a:lumMod val="40000"/>
                        <a:lumOff val="60000"/>
                      </a:schemeClr>
                    </a:solidFill>
                  </a:tcPr>
                </a:tc>
                <a:tc rowSpan="2">
                  <a:txBody>
                    <a:bodyPr/>
                    <a:lstStyle/>
                    <a:p>
                      <a:pPr algn="ctr" fontAlgn="base">
                        <a:spcAft>
                          <a:spcPts val="0"/>
                        </a:spcAft>
                      </a:pPr>
                      <a:endParaRPr lang="ru-RU" sz="1000" spc="10" dirty="0" smtClean="0">
                        <a:solidFill>
                          <a:schemeClr val="tx1"/>
                        </a:solidFill>
                        <a:effectLst/>
                        <a:latin typeface="Century Gothic" panose="020B0502020202020204" pitchFamily="34" charset="0"/>
                      </a:endParaRPr>
                    </a:p>
                    <a:p>
                      <a:pPr algn="ctr" fontAlgn="base">
                        <a:spcAft>
                          <a:spcPts val="0"/>
                        </a:spcAft>
                      </a:pPr>
                      <a:r>
                        <a:rPr lang="ru-RU" sz="1000" spc="10" dirty="0" smtClean="0">
                          <a:solidFill>
                            <a:schemeClr val="tx1"/>
                          </a:solidFill>
                          <a:effectLst/>
                          <a:latin typeface="Century Gothic" panose="020B0502020202020204" pitchFamily="34" charset="0"/>
                        </a:rPr>
                        <a:t>Наименование </a:t>
                      </a:r>
                      <a:r>
                        <a:rPr lang="ru-RU" sz="1000" spc="10" dirty="0">
                          <a:solidFill>
                            <a:schemeClr val="tx1"/>
                          </a:solidFill>
                          <a:effectLst/>
                          <a:latin typeface="Century Gothic" panose="020B0502020202020204" pitchFamily="34" charset="0"/>
                        </a:rPr>
                        <a:t>целевого показателя </a:t>
                      </a:r>
                      <a:endParaRPr lang="ru-RU" sz="10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tx2">
                        <a:lumMod val="40000"/>
                        <a:lumOff val="60000"/>
                      </a:schemeClr>
                    </a:solidFill>
                  </a:tcPr>
                </a:tc>
                <a:tc rowSpan="2">
                  <a:txBody>
                    <a:bodyPr/>
                    <a:lstStyle/>
                    <a:p>
                      <a:pPr algn="ctr" fontAlgn="base">
                        <a:spcAft>
                          <a:spcPts val="0"/>
                        </a:spcAft>
                      </a:pPr>
                      <a:r>
                        <a:rPr lang="ru-RU" sz="900" spc="10" dirty="0" smtClean="0">
                          <a:solidFill>
                            <a:schemeClr val="tx1"/>
                          </a:solidFill>
                          <a:effectLst/>
                          <a:latin typeface="Century Gothic" panose="020B0502020202020204" pitchFamily="34" charset="0"/>
                        </a:rPr>
                        <a:t>Существующее </a:t>
                      </a:r>
                      <a:r>
                        <a:rPr lang="ru-RU" sz="900" spc="10" dirty="0">
                          <a:solidFill>
                            <a:schemeClr val="tx1"/>
                          </a:solidFill>
                          <a:effectLst/>
                          <a:latin typeface="Century Gothic" panose="020B0502020202020204" pitchFamily="34" charset="0"/>
                        </a:rPr>
                        <a:t>состояние</a:t>
                      </a:r>
                      <a:endParaRPr lang="ru-RU" sz="9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tx2">
                        <a:lumMod val="40000"/>
                        <a:lumOff val="60000"/>
                      </a:schemeClr>
                    </a:solidFill>
                  </a:tcPr>
                </a:tc>
                <a:tc gridSpan="2">
                  <a:txBody>
                    <a:bodyPr/>
                    <a:lstStyle/>
                    <a:p>
                      <a:pPr algn="ctr" fontAlgn="base">
                        <a:spcAft>
                          <a:spcPts val="0"/>
                        </a:spcAft>
                      </a:pPr>
                      <a:r>
                        <a:rPr lang="ru-RU" sz="900" dirty="0">
                          <a:solidFill>
                            <a:schemeClr val="tx1"/>
                          </a:solidFill>
                          <a:effectLst/>
                          <a:latin typeface="Century Gothic" panose="020B0502020202020204" pitchFamily="34" charset="0"/>
                        </a:rPr>
                        <a:t>Прогнозные показатели на расчетный срок</a:t>
                      </a:r>
                      <a:endParaRPr lang="ru-RU" sz="9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tx2">
                        <a:lumMod val="40000"/>
                        <a:lumOff val="60000"/>
                      </a:schemeClr>
                    </a:solidFill>
                  </a:tcPr>
                </a:tc>
                <a:tc hMerge="1">
                  <a:txBody>
                    <a:bodyPr/>
                    <a:lstStyle/>
                    <a:p>
                      <a:endParaRPr lang="ru-RU"/>
                    </a:p>
                  </a:txBody>
                  <a:tcPr/>
                </a:tc>
                <a:extLst>
                  <a:ext uri="{0D108BD9-81ED-4DB2-BD59-A6C34878D82A}">
                    <a16:rowId xmlns:a16="http://schemas.microsoft.com/office/drawing/2014/main" xmlns="" val="3095533564"/>
                  </a:ext>
                </a:extLst>
              </a:tr>
              <a:tr h="246208">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ase">
                        <a:spcAft>
                          <a:spcPts val="0"/>
                        </a:spcAft>
                      </a:pPr>
                      <a:r>
                        <a:rPr lang="ru-RU" sz="900" b="1" spc="10" dirty="0">
                          <a:solidFill>
                            <a:schemeClr val="tx1"/>
                          </a:solidFill>
                          <a:effectLst/>
                          <a:latin typeface="Century Gothic" panose="020B0502020202020204" pitchFamily="34" charset="0"/>
                        </a:rPr>
                        <a:t>Консервативный вариант</a:t>
                      </a:r>
                      <a:endParaRPr lang="ru-RU" sz="9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tx2">
                        <a:lumMod val="40000"/>
                        <a:lumOff val="60000"/>
                      </a:schemeClr>
                    </a:solidFill>
                  </a:tcPr>
                </a:tc>
                <a:tc>
                  <a:txBody>
                    <a:bodyPr/>
                    <a:lstStyle/>
                    <a:p>
                      <a:pPr algn="ctr" fontAlgn="base">
                        <a:spcAft>
                          <a:spcPts val="0"/>
                        </a:spcAft>
                      </a:pPr>
                      <a:r>
                        <a:rPr lang="ru-RU" sz="900" b="1" spc="10" dirty="0">
                          <a:solidFill>
                            <a:schemeClr val="tx1"/>
                          </a:solidFill>
                          <a:effectLst/>
                          <a:latin typeface="Century Gothic" panose="020B0502020202020204" pitchFamily="34" charset="0"/>
                        </a:rPr>
                        <a:t>Оптимальный вариант</a:t>
                      </a:r>
                      <a:endParaRPr lang="ru-RU" sz="900" b="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tx2">
                        <a:lumMod val="40000"/>
                        <a:lumOff val="60000"/>
                      </a:schemeClr>
                    </a:solidFill>
                  </a:tcPr>
                </a:tc>
                <a:extLst>
                  <a:ext uri="{0D108BD9-81ED-4DB2-BD59-A6C34878D82A}">
                    <a16:rowId xmlns:a16="http://schemas.microsoft.com/office/drawing/2014/main" xmlns="" val="2264631301"/>
                  </a:ext>
                </a:extLst>
              </a:tr>
              <a:tr h="186122">
                <a:tc>
                  <a:txBody>
                    <a:bodyPr/>
                    <a:lstStyle/>
                    <a:p>
                      <a:pPr algn="ctr" fontAlgn="base">
                        <a:spcAft>
                          <a:spcPts val="0"/>
                        </a:spcAft>
                      </a:pPr>
                      <a:r>
                        <a:rPr lang="ru-RU" sz="900" b="0" spc="10" dirty="0">
                          <a:solidFill>
                            <a:schemeClr val="tx1"/>
                          </a:solidFill>
                          <a:effectLst/>
                          <a:latin typeface="Century Gothic" panose="020B0502020202020204" pitchFamily="34" charset="0"/>
                        </a:rPr>
                        <a:t>1</a:t>
                      </a:r>
                      <a:endParaRPr lang="ru-RU" sz="1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just" fontAlgn="base">
                        <a:spcAft>
                          <a:spcPts val="0"/>
                        </a:spcAft>
                      </a:pPr>
                      <a:r>
                        <a:rPr lang="ru-RU" sz="900" spc="10">
                          <a:effectLst/>
                          <a:latin typeface="Century Gothic" panose="020B0502020202020204" pitchFamily="34" charset="0"/>
                        </a:rPr>
                        <a:t>Число лиц, погибших в ДТП, чел.</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ctr" fontAlgn="base">
                        <a:spcAft>
                          <a:spcPts val="0"/>
                        </a:spcAft>
                      </a:pPr>
                      <a:r>
                        <a:rPr lang="ru-RU" sz="900" spc="10" dirty="0" smtClean="0">
                          <a:effectLst/>
                          <a:latin typeface="Century Gothic" panose="020B0502020202020204" pitchFamily="34" charset="0"/>
                        </a:rPr>
                        <a:t>8</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dirty="0" smtClean="0">
                          <a:effectLst/>
                          <a:latin typeface="Century Gothic" panose="020B0502020202020204" pitchFamily="34" charset="0"/>
                        </a:rPr>
                        <a:t>3</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0</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extLst>
                  <a:ext uri="{0D108BD9-81ED-4DB2-BD59-A6C34878D82A}">
                    <a16:rowId xmlns:a16="http://schemas.microsoft.com/office/drawing/2014/main" xmlns="" val="2418460682"/>
                  </a:ext>
                </a:extLst>
              </a:tr>
              <a:tr h="192978">
                <a:tc>
                  <a:txBody>
                    <a:bodyPr/>
                    <a:lstStyle/>
                    <a:p>
                      <a:pPr algn="ctr" fontAlgn="base">
                        <a:spcAft>
                          <a:spcPts val="0"/>
                        </a:spcAft>
                      </a:pPr>
                      <a:r>
                        <a:rPr lang="ru-RU" sz="900" b="0" spc="10" dirty="0">
                          <a:solidFill>
                            <a:schemeClr val="tx1"/>
                          </a:solidFill>
                          <a:effectLst/>
                          <a:latin typeface="Century Gothic" panose="020B0502020202020204" pitchFamily="34" charset="0"/>
                        </a:rPr>
                        <a:t>2</a:t>
                      </a:r>
                      <a:endParaRPr lang="ru-RU" sz="1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just" fontAlgn="base">
                        <a:spcAft>
                          <a:spcPts val="0"/>
                        </a:spcAft>
                      </a:pPr>
                      <a:r>
                        <a:rPr lang="ru-RU" sz="900" spc="10" dirty="0">
                          <a:effectLst/>
                          <a:latin typeface="Century Gothic" panose="020B0502020202020204" pitchFamily="34" charset="0"/>
                        </a:rPr>
                        <a:t>Количество обустроенных пешеходных переходов современными ТСОДД, шт.</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dirty="0" smtClean="0">
                          <a:effectLst/>
                          <a:latin typeface="Century Gothic" panose="020B0502020202020204" pitchFamily="34" charset="0"/>
                        </a:rPr>
                        <a:t>14</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extLst>
                  <a:ext uri="{0D108BD9-81ED-4DB2-BD59-A6C34878D82A}">
                    <a16:rowId xmlns:a16="http://schemas.microsoft.com/office/drawing/2014/main" xmlns="" val="3531303717"/>
                  </a:ext>
                </a:extLst>
              </a:tr>
              <a:tr h="178080">
                <a:tc>
                  <a:txBody>
                    <a:bodyPr/>
                    <a:lstStyle/>
                    <a:p>
                      <a:pPr algn="ctr" fontAlgn="base">
                        <a:spcAft>
                          <a:spcPts val="0"/>
                        </a:spcAft>
                      </a:pPr>
                      <a:r>
                        <a:rPr lang="ru-RU" sz="900" b="0" spc="10" dirty="0">
                          <a:solidFill>
                            <a:schemeClr val="tx1"/>
                          </a:solidFill>
                          <a:effectLst/>
                          <a:latin typeface="Century Gothic" panose="020B0502020202020204" pitchFamily="34" charset="0"/>
                        </a:rPr>
                        <a:t>3</a:t>
                      </a:r>
                      <a:endParaRPr lang="ru-RU" sz="1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just" fontAlgn="base">
                        <a:spcAft>
                          <a:spcPts val="0"/>
                        </a:spcAft>
                      </a:pPr>
                      <a:r>
                        <a:rPr lang="ru-RU" sz="900" spc="10" dirty="0">
                          <a:effectLst/>
                          <a:latin typeface="Century Gothic" panose="020B0502020202020204" pitchFamily="34" charset="0"/>
                        </a:rPr>
                        <a:t>Количество вновь построенных пешеходных переходов, шт.</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2</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dirty="0" smtClean="0">
                          <a:effectLst/>
                          <a:latin typeface="Century Gothic" panose="020B0502020202020204" pitchFamily="34" charset="0"/>
                        </a:rPr>
                        <a:t>5</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extLst>
                  <a:ext uri="{0D108BD9-81ED-4DB2-BD59-A6C34878D82A}">
                    <a16:rowId xmlns:a16="http://schemas.microsoft.com/office/drawing/2014/main" xmlns="" val="3669213966"/>
                  </a:ext>
                </a:extLst>
              </a:tr>
              <a:tr h="205006">
                <a:tc>
                  <a:txBody>
                    <a:bodyPr/>
                    <a:lstStyle/>
                    <a:p>
                      <a:pPr algn="ctr" fontAlgn="base">
                        <a:spcAft>
                          <a:spcPts val="0"/>
                        </a:spcAft>
                      </a:pPr>
                      <a:r>
                        <a:rPr lang="ru-RU" sz="900" b="0" spc="10" dirty="0">
                          <a:solidFill>
                            <a:schemeClr val="tx1"/>
                          </a:solidFill>
                          <a:effectLst/>
                          <a:latin typeface="Century Gothic" panose="020B0502020202020204" pitchFamily="34" charset="0"/>
                        </a:rPr>
                        <a:t>4</a:t>
                      </a:r>
                      <a:endParaRPr lang="ru-RU" sz="1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just" fontAlgn="base">
                        <a:spcAft>
                          <a:spcPts val="0"/>
                        </a:spcAft>
                      </a:pPr>
                      <a:r>
                        <a:rPr lang="ru-RU" sz="900" spc="10">
                          <a:effectLst/>
                          <a:latin typeface="Century Gothic" panose="020B0502020202020204" pitchFamily="34" charset="0"/>
                        </a:rPr>
                        <a:t>Количество дополнительно созданных организованных парковочных мест, м/м</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20</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dirty="0" smtClean="0">
                          <a:effectLst/>
                          <a:latin typeface="Century Gothic" panose="020B0502020202020204" pitchFamily="34" charset="0"/>
                        </a:rPr>
                        <a:t>120</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extLst>
                  <a:ext uri="{0D108BD9-81ED-4DB2-BD59-A6C34878D82A}">
                    <a16:rowId xmlns:a16="http://schemas.microsoft.com/office/drawing/2014/main" xmlns="" val="2076238873"/>
                  </a:ext>
                </a:extLst>
              </a:tr>
              <a:tr h="338650">
                <a:tc>
                  <a:txBody>
                    <a:bodyPr/>
                    <a:lstStyle/>
                    <a:p>
                      <a:pPr algn="ctr" fontAlgn="base">
                        <a:spcAft>
                          <a:spcPts val="0"/>
                        </a:spcAft>
                      </a:pPr>
                      <a:r>
                        <a:rPr lang="ru-RU" sz="900" b="0" spc="10" dirty="0">
                          <a:solidFill>
                            <a:schemeClr val="tx1"/>
                          </a:solidFill>
                          <a:effectLst/>
                          <a:latin typeface="Century Gothic" panose="020B0502020202020204" pitchFamily="34" charset="0"/>
                        </a:rPr>
                        <a:t>5</a:t>
                      </a:r>
                      <a:endParaRPr lang="ru-RU" sz="1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just" fontAlgn="base">
                        <a:spcAft>
                          <a:spcPts val="0"/>
                        </a:spcAft>
                      </a:pPr>
                      <a:r>
                        <a:rPr lang="ru-RU" sz="900" spc="10" dirty="0">
                          <a:effectLst/>
                          <a:latin typeface="Century Gothic" panose="020B0502020202020204" pitchFamily="34" charset="0"/>
                        </a:rPr>
                        <a:t>Количество образовательных учреждений, вблизи которых пешеходные переходы соответствуют требованиям по обеспечению безопасности движения </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dirty="0">
                          <a:effectLst/>
                          <a:latin typeface="Century Gothic" panose="020B0502020202020204" pitchFamily="34" charset="0"/>
                        </a:rPr>
                        <a:t>6</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dirty="0" smtClean="0">
                          <a:effectLst/>
                          <a:latin typeface="Century Gothic" panose="020B0502020202020204" pitchFamily="34" charset="0"/>
                        </a:rPr>
                        <a:t>29</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extLst>
                  <a:ext uri="{0D108BD9-81ED-4DB2-BD59-A6C34878D82A}">
                    <a16:rowId xmlns:a16="http://schemas.microsoft.com/office/drawing/2014/main" xmlns="" val="676246032"/>
                  </a:ext>
                </a:extLst>
              </a:tr>
              <a:tr h="345426">
                <a:tc>
                  <a:txBody>
                    <a:bodyPr/>
                    <a:lstStyle/>
                    <a:p>
                      <a:pPr algn="ctr" fontAlgn="base">
                        <a:spcAft>
                          <a:spcPts val="0"/>
                        </a:spcAft>
                      </a:pPr>
                      <a:r>
                        <a:rPr lang="ru-RU" sz="900" b="0" spc="10" dirty="0">
                          <a:solidFill>
                            <a:schemeClr val="tx1"/>
                          </a:solidFill>
                          <a:effectLst/>
                          <a:latin typeface="Century Gothic" panose="020B0502020202020204" pitchFamily="34" charset="0"/>
                        </a:rPr>
                        <a:t>6</a:t>
                      </a:r>
                      <a:endParaRPr lang="ru-RU" sz="1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just" fontAlgn="base">
                        <a:spcAft>
                          <a:spcPts val="0"/>
                        </a:spcAft>
                      </a:pPr>
                      <a:r>
                        <a:rPr lang="ru-RU" sz="900" spc="10">
                          <a:effectLst/>
                          <a:latin typeface="Century Gothic" panose="020B0502020202020204" pitchFamily="34" charset="0"/>
                        </a:rPr>
                        <a:t>Количество медицинских учреждений, вблизи которых пешеходные переходы и остановочные пункты соответствуют требованиям по обеспечению доступа для МГН, шт.</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dirty="0" smtClean="0">
                          <a:effectLst/>
                          <a:latin typeface="Century Gothic" panose="020B0502020202020204" pitchFamily="34" charset="0"/>
                        </a:rPr>
                        <a:t>39</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extLst>
                  <a:ext uri="{0D108BD9-81ED-4DB2-BD59-A6C34878D82A}">
                    <a16:rowId xmlns:a16="http://schemas.microsoft.com/office/drawing/2014/main" xmlns="" val="2934023109"/>
                  </a:ext>
                </a:extLst>
              </a:tr>
              <a:tr h="324036">
                <a:tc>
                  <a:txBody>
                    <a:bodyPr/>
                    <a:lstStyle/>
                    <a:p>
                      <a:pPr algn="ctr" fontAlgn="base">
                        <a:spcAft>
                          <a:spcPts val="0"/>
                        </a:spcAft>
                      </a:pPr>
                      <a:r>
                        <a:rPr lang="ru-RU" sz="900" b="0" spc="10" dirty="0">
                          <a:solidFill>
                            <a:schemeClr val="tx1"/>
                          </a:solidFill>
                          <a:effectLst/>
                          <a:latin typeface="Century Gothic" panose="020B0502020202020204" pitchFamily="34" charset="0"/>
                        </a:rPr>
                        <a:t>7</a:t>
                      </a:r>
                      <a:endParaRPr lang="ru-RU" sz="1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just" fontAlgn="base">
                        <a:spcAft>
                          <a:spcPts val="0"/>
                        </a:spcAft>
                      </a:pPr>
                      <a:r>
                        <a:rPr lang="ru-RU" sz="900" spc="10">
                          <a:effectLst/>
                          <a:latin typeface="Century Gothic" panose="020B0502020202020204" pitchFamily="34" charset="0"/>
                        </a:rPr>
                        <a:t>Количество работающих в автоматическом режиме средств фото- и видеофиксации нарушений ПДД, нарастающим итогом, шт.</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ctr" fontAlgn="base">
                        <a:spcAft>
                          <a:spcPts val="0"/>
                        </a:spcAft>
                      </a:pPr>
                      <a:r>
                        <a:rPr lang="ru-RU" sz="900" spc="10" dirty="0" smtClean="0">
                          <a:effectLst/>
                          <a:latin typeface="Century Gothic" panose="020B0502020202020204" pitchFamily="34" charset="0"/>
                        </a:rPr>
                        <a:t>6</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dirty="0" smtClean="0">
                          <a:effectLst/>
                          <a:latin typeface="Century Gothic" panose="020B0502020202020204" pitchFamily="34" charset="0"/>
                        </a:rPr>
                        <a:t>9</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extLst>
                  <a:ext uri="{0D108BD9-81ED-4DB2-BD59-A6C34878D82A}">
                    <a16:rowId xmlns:a16="http://schemas.microsoft.com/office/drawing/2014/main" xmlns="" val="2360327933"/>
                  </a:ext>
                </a:extLst>
              </a:tr>
              <a:tr h="200588">
                <a:tc>
                  <a:txBody>
                    <a:bodyPr/>
                    <a:lstStyle/>
                    <a:p>
                      <a:pPr algn="ctr" fontAlgn="base">
                        <a:spcAft>
                          <a:spcPts val="0"/>
                        </a:spcAft>
                      </a:pPr>
                      <a:r>
                        <a:rPr lang="ru-RU" sz="900" b="0" spc="10" dirty="0">
                          <a:solidFill>
                            <a:schemeClr val="tx1"/>
                          </a:solidFill>
                          <a:effectLst/>
                          <a:latin typeface="Century Gothic" panose="020B0502020202020204" pitchFamily="34" charset="0"/>
                        </a:rPr>
                        <a:t>8</a:t>
                      </a:r>
                      <a:endParaRPr lang="ru-RU" sz="1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just" fontAlgn="base">
                        <a:spcAft>
                          <a:spcPts val="0"/>
                        </a:spcAft>
                      </a:pPr>
                      <a:r>
                        <a:rPr lang="ru-RU" sz="900" spc="10">
                          <a:effectLst/>
                          <a:latin typeface="Century Gothic" panose="020B0502020202020204" pitchFamily="34" charset="0"/>
                        </a:rPr>
                        <a:t>Протяженность велосипедных путей сообщения, км</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dirty="0" smtClean="0">
                          <a:effectLst/>
                          <a:latin typeface="Century Gothic" panose="020B0502020202020204" pitchFamily="34" charset="0"/>
                        </a:rPr>
                        <a:t>18,35</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extLst>
                  <a:ext uri="{0D108BD9-81ED-4DB2-BD59-A6C34878D82A}">
                    <a16:rowId xmlns:a16="http://schemas.microsoft.com/office/drawing/2014/main" xmlns="" val="1853756456"/>
                  </a:ext>
                </a:extLst>
              </a:tr>
              <a:tr h="176896">
                <a:tc>
                  <a:txBody>
                    <a:bodyPr/>
                    <a:lstStyle/>
                    <a:p>
                      <a:pPr algn="ctr" fontAlgn="base">
                        <a:spcAft>
                          <a:spcPts val="0"/>
                        </a:spcAft>
                      </a:pPr>
                      <a:r>
                        <a:rPr lang="ru-RU" sz="900" b="0" spc="10" dirty="0">
                          <a:solidFill>
                            <a:schemeClr val="tx1"/>
                          </a:solidFill>
                          <a:effectLst/>
                          <a:latin typeface="Century Gothic" panose="020B0502020202020204" pitchFamily="34" charset="0"/>
                        </a:rPr>
                        <a:t>9</a:t>
                      </a:r>
                      <a:endParaRPr lang="ru-RU" sz="1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just" fontAlgn="base">
                        <a:spcAft>
                          <a:spcPts val="0"/>
                        </a:spcAft>
                      </a:pPr>
                      <a:r>
                        <a:rPr lang="ru-RU" sz="900">
                          <a:effectLst/>
                          <a:latin typeface="Century Gothic" panose="020B0502020202020204" pitchFamily="34" charset="0"/>
                        </a:rPr>
                        <a:t>Средняя скорость движения транспортных средств, км/ч</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48,6</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47,9</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46,7</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extLst>
                  <a:ext uri="{0D108BD9-81ED-4DB2-BD59-A6C34878D82A}">
                    <a16:rowId xmlns:a16="http://schemas.microsoft.com/office/drawing/2014/main" xmlns="" val="4216477586"/>
                  </a:ext>
                </a:extLst>
              </a:tr>
              <a:tr h="198580">
                <a:tc>
                  <a:txBody>
                    <a:bodyPr/>
                    <a:lstStyle/>
                    <a:p>
                      <a:pPr algn="ctr" fontAlgn="base">
                        <a:spcAft>
                          <a:spcPts val="0"/>
                        </a:spcAft>
                      </a:pPr>
                      <a:r>
                        <a:rPr lang="ru-RU" sz="900" b="0" spc="10" dirty="0">
                          <a:solidFill>
                            <a:schemeClr val="tx1"/>
                          </a:solidFill>
                          <a:effectLst/>
                          <a:latin typeface="Century Gothic" panose="020B0502020202020204" pitchFamily="34" charset="0"/>
                        </a:rPr>
                        <a:t>10</a:t>
                      </a:r>
                      <a:endParaRPr lang="ru-RU" sz="1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just" fontAlgn="base">
                        <a:spcAft>
                          <a:spcPts val="0"/>
                        </a:spcAft>
                      </a:pPr>
                      <a:r>
                        <a:rPr lang="ru-RU" sz="900" dirty="0">
                          <a:effectLst/>
                          <a:latin typeface="Century Gothic" panose="020B0502020202020204" pitchFamily="34" charset="0"/>
                        </a:rPr>
                        <a:t>Среднее время в пути, мин.</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ctr" fontAlgn="base">
                        <a:spcAft>
                          <a:spcPts val="0"/>
                        </a:spcAft>
                      </a:pPr>
                      <a:r>
                        <a:rPr lang="ru-RU" sz="900" spc="10" dirty="0">
                          <a:effectLst/>
                          <a:latin typeface="Century Gothic" panose="020B0502020202020204" pitchFamily="34" charset="0"/>
                        </a:rPr>
                        <a:t>24,5</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a:spcAft>
                          <a:spcPts val="0"/>
                        </a:spcAft>
                      </a:pPr>
                      <a:r>
                        <a:rPr lang="ru-RU" sz="900" dirty="0">
                          <a:effectLst/>
                          <a:latin typeface="Century Gothic" panose="020B0502020202020204" pitchFamily="34" charset="0"/>
                        </a:rPr>
                        <a:t>26,1</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a:spcAft>
                          <a:spcPts val="0"/>
                        </a:spcAft>
                      </a:pPr>
                      <a:r>
                        <a:rPr lang="ru-RU" sz="900">
                          <a:effectLst/>
                          <a:latin typeface="Century Gothic" panose="020B0502020202020204" pitchFamily="34" charset="0"/>
                        </a:rPr>
                        <a:t>25,1</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extLst>
                  <a:ext uri="{0D108BD9-81ED-4DB2-BD59-A6C34878D82A}">
                    <a16:rowId xmlns:a16="http://schemas.microsoft.com/office/drawing/2014/main" xmlns="" val="250895968"/>
                  </a:ext>
                </a:extLst>
              </a:tr>
              <a:tr h="239716">
                <a:tc>
                  <a:txBody>
                    <a:bodyPr/>
                    <a:lstStyle/>
                    <a:p>
                      <a:pPr algn="ctr" fontAlgn="base">
                        <a:spcAft>
                          <a:spcPts val="0"/>
                        </a:spcAft>
                      </a:pPr>
                      <a:r>
                        <a:rPr lang="ru-RU" sz="900" b="0" spc="10" dirty="0">
                          <a:solidFill>
                            <a:schemeClr val="tx1"/>
                          </a:solidFill>
                          <a:effectLst/>
                          <a:latin typeface="Century Gothic" panose="020B0502020202020204" pitchFamily="34" charset="0"/>
                        </a:rPr>
                        <a:t>11</a:t>
                      </a:r>
                      <a:endParaRPr lang="ru-RU" sz="1000" b="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just" fontAlgn="base">
                        <a:spcAft>
                          <a:spcPts val="0"/>
                        </a:spcAft>
                      </a:pPr>
                      <a:r>
                        <a:rPr lang="ru-RU" sz="900" dirty="0">
                          <a:effectLst/>
                          <a:latin typeface="Century Gothic" panose="020B0502020202020204" pitchFamily="34" charset="0"/>
                        </a:rPr>
                        <a:t>Уровень обслуживания дорожного движения</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solidFill>
                      <a:schemeClr val="bg1">
                        <a:lumMod val="95000"/>
                      </a:schemeClr>
                    </a:solidFill>
                  </a:tcPr>
                </a:tc>
                <a:tc>
                  <a:txBody>
                    <a:bodyPr/>
                    <a:lstStyle/>
                    <a:p>
                      <a:pPr algn="ctr" fontAlgn="base">
                        <a:spcAft>
                          <a:spcPts val="0"/>
                        </a:spcAft>
                      </a:pPr>
                      <a:r>
                        <a:rPr lang="ru-RU" sz="900" spc="10">
                          <a:effectLst/>
                          <a:latin typeface="Century Gothic" panose="020B0502020202020204" pitchFamily="34" charset="0"/>
                        </a:rPr>
                        <a:t>В</a:t>
                      </a:r>
                      <a:endParaRPr lang="ru-RU" sz="10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a:spcAft>
                          <a:spcPts val="0"/>
                        </a:spcAft>
                      </a:pPr>
                      <a:r>
                        <a:rPr lang="ru-RU" sz="900" dirty="0">
                          <a:effectLst/>
                          <a:latin typeface="Century Gothic" panose="020B0502020202020204" pitchFamily="34" charset="0"/>
                        </a:rPr>
                        <a:t>В</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tc>
                  <a:txBody>
                    <a:bodyPr/>
                    <a:lstStyle/>
                    <a:p>
                      <a:pPr algn="ctr">
                        <a:spcAft>
                          <a:spcPts val="0"/>
                        </a:spcAft>
                      </a:pPr>
                      <a:r>
                        <a:rPr lang="ru-RU" sz="900" dirty="0">
                          <a:effectLst/>
                          <a:latin typeface="Century Gothic" panose="020B0502020202020204" pitchFamily="34" charset="0"/>
                        </a:rPr>
                        <a:t>В</a:t>
                      </a:r>
                      <a:endParaRPr lang="ru-RU" sz="1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3936" marR="53936" marT="0" marB="0" anchor="ctr">
                    <a:solidFill>
                      <a:schemeClr val="bg1">
                        <a:lumMod val="95000"/>
                      </a:schemeClr>
                    </a:solidFill>
                  </a:tcPr>
                </a:tc>
                <a:extLst>
                  <a:ext uri="{0D108BD9-81ED-4DB2-BD59-A6C34878D82A}">
                    <a16:rowId xmlns:a16="http://schemas.microsoft.com/office/drawing/2014/main" xmlns="" val="4075636331"/>
                  </a:ext>
                </a:extLst>
              </a:tr>
            </a:tbl>
          </a:graphicData>
        </a:graphic>
      </p:graphicFrame>
      <p:sp>
        <p:nvSpPr>
          <p:cNvPr id="6" name="Прямоугольник 5"/>
          <p:cNvSpPr/>
          <p:nvPr/>
        </p:nvSpPr>
        <p:spPr>
          <a:xfrm>
            <a:off x="452438" y="5842198"/>
            <a:ext cx="9220008" cy="900246"/>
          </a:xfrm>
          <a:prstGeom prst="rect">
            <a:avLst/>
          </a:prstGeom>
        </p:spPr>
        <p:txBody>
          <a:bodyPr wrap="square">
            <a:spAutoFit/>
          </a:bodyPr>
          <a:lstStyle/>
          <a:p>
            <a:r>
              <a:rPr lang="ru-RU" sz="1050" dirty="0">
                <a:latin typeface="Century Gothic" pitchFamily="34" charset="0"/>
              </a:rPr>
              <a:t>По итогам сравнения целевых показателей КСОДД в качестве рекомендуемого сценария развития был выбран </a:t>
            </a:r>
            <a:r>
              <a:rPr lang="ru-RU" sz="1050" b="1" dirty="0">
                <a:latin typeface="Century Gothic" pitchFamily="34" charset="0"/>
              </a:rPr>
              <a:t>Оптимальный вариант</a:t>
            </a:r>
            <a:r>
              <a:rPr lang="ru-RU" sz="1050" dirty="0">
                <a:latin typeface="Century Gothic" pitchFamily="34" charset="0"/>
              </a:rPr>
              <a:t>, удовлетворяющий потребностям населения города в эффективном транспортном обслуживании и направленный на решение транспортных проблем района, а именно приведение дорог и улиц в нормативное состояние, упорядочение и улучшение условий дорожного движения транспортных средств и пешеходов, обеспечение безопасного и качественного транспортного обслуживания населения</a:t>
            </a:r>
          </a:p>
        </p:txBody>
      </p:sp>
    </p:spTree>
    <p:extLst>
      <p:ext uri="{BB962C8B-B14F-4D97-AF65-F5344CB8AC3E}">
        <p14:creationId xmlns:p14="http://schemas.microsoft.com/office/powerpoint/2010/main" val="1216652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1706524"/>
            <a:ext cx="9906000" cy="117478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solidFill>
                <a:schemeClr val="tx1"/>
              </a:solidFill>
              <a:latin typeface="Century Gothic" pitchFamily="34" charset="0"/>
            </a:endParaRPr>
          </a:p>
          <a:p>
            <a:pPr algn="ctr"/>
            <a:endParaRPr lang="ru-RU" dirty="0" smtClean="0">
              <a:solidFill>
                <a:schemeClr val="tx1"/>
              </a:solidFill>
              <a:latin typeface="Century Gothic" pitchFamily="34" charset="0"/>
            </a:endParaRPr>
          </a:p>
          <a:p>
            <a:pPr algn="ctr"/>
            <a:r>
              <a:rPr lang="ru-RU" dirty="0" smtClean="0">
                <a:solidFill>
                  <a:schemeClr val="tx1"/>
                </a:solidFill>
                <a:latin typeface="Century Gothic" pitchFamily="34" charset="0"/>
              </a:rPr>
              <a:t>Мероприятия по организации дорожного движения</a:t>
            </a:r>
          </a:p>
          <a:p>
            <a:pPr algn="ctr"/>
            <a:r>
              <a:rPr lang="ru-RU" dirty="0" smtClean="0">
                <a:solidFill>
                  <a:schemeClr val="tx1"/>
                </a:solidFill>
                <a:latin typeface="Century Gothic" pitchFamily="34" charset="0"/>
              </a:rPr>
              <a:t> и очередность их реализации</a:t>
            </a:r>
          </a:p>
          <a:p>
            <a:pPr algn="ctr"/>
            <a:endParaRPr lang="ru-RU" dirty="0" smtClean="0">
              <a:solidFill>
                <a:schemeClr val="tx1"/>
              </a:solidFill>
              <a:latin typeface="Century Gothic" pitchFamily="34" charset="0"/>
            </a:endParaRPr>
          </a:p>
          <a:p>
            <a:pPr algn="ctr"/>
            <a:endParaRPr lang="ru-RU" dirty="0"/>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18</a:t>
            </a:fld>
            <a:endParaRPr lang="ru-RU" altLang="ru-RU" b="0" dirty="0" smtClean="0">
              <a:latin typeface="Century Gothic" pitchFamily="34" charset="0"/>
            </a:endParaRPr>
          </a:p>
        </p:txBody>
      </p:sp>
      <p:sp>
        <p:nvSpPr>
          <p:cNvPr id="3" name="Прямоугольник 2"/>
          <p:cNvSpPr/>
          <p:nvPr/>
        </p:nvSpPr>
        <p:spPr>
          <a:xfrm>
            <a:off x="0" y="215856"/>
            <a:ext cx="9906000" cy="104070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69797" y="179343"/>
            <a:ext cx="9703549" cy="1077218"/>
          </a:xfrm>
          <a:prstGeom prst="rect">
            <a:avLst/>
          </a:prstGeom>
        </p:spPr>
        <p:txBody>
          <a:bodyPr wrap="square">
            <a:spAutoFit/>
          </a:bodyPr>
          <a:lstStyle/>
          <a:p>
            <a:r>
              <a:rPr lang="ru-RU" sz="1600" dirty="0" smtClean="0">
                <a:latin typeface="Century Gothic" pitchFamily="34" charset="0"/>
              </a:rPr>
              <a:t>Повышение пропускной способности дорог, в том числе посредством устранения условий, способствующих созданию помех для дорожного движения или создающих угрозу его безопасности, формированию кольцевых пересечений и примыканий дорог, реконструкции перекрестков и строительства транспортных развязок</a:t>
            </a:r>
            <a:endParaRPr lang="ru-RU" sz="1600" dirty="0">
              <a:latin typeface="Century Gothic" pitchFamily="34" charset="0"/>
            </a:endParaRPr>
          </a:p>
        </p:txBody>
      </p:sp>
      <p:sp>
        <p:nvSpPr>
          <p:cNvPr id="79873" name="Rectangle 1"/>
          <p:cNvSpPr>
            <a:spLocks noChangeArrowheads="1"/>
          </p:cNvSpPr>
          <p:nvPr/>
        </p:nvSpPr>
        <p:spPr bwMode="auto">
          <a:xfrm>
            <a:off x="350534" y="1556792"/>
            <a:ext cx="9310815"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По результатам проведенного анализа существующих условий движения и ОДД повышение пропускной способности дорог на дорожной сети </a:t>
            </a:r>
            <a:r>
              <a:rPr kumimoji="0" lang="ru-RU" sz="14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Карасукского </a:t>
            </a:r>
            <a:r>
              <a:rPr kumimoji="0" lang="ru-RU" sz="14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района достигается посредством проведения комплекса мероприятий, предложенных в рамках настоящей КСОДД</a:t>
            </a:r>
            <a:r>
              <a:rPr kumimoji="0" lang="en-US" sz="14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a:t>
            </a:r>
            <a:endParaRPr kumimoji="0" lang="ru-RU" sz="14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Century Gothic" pitchFamily="34" charset="0"/>
              <a:cs typeface="Arial" pitchFamily="34" charset="0"/>
            </a:endParaRPr>
          </a:p>
          <a:p>
            <a:pPr marL="266700" lvl="0" indent="-266700" algn="just">
              <a:buAutoNum type="arabicParenR"/>
              <a:tabLst>
                <a:tab pos="268288" algn="l"/>
                <a:tab pos="357188" algn="l"/>
              </a:tabLst>
            </a:pPr>
            <a:r>
              <a:rPr lang="ru-RU" sz="1400" dirty="0" smtClean="0">
                <a:latin typeface="Century Gothic" pitchFamily="34" charset="0"/>
                <a:ea typeface="Times New Roman" pitchFamily="18" charset="0"/>
                <a:cs typeface="Arial" pitchFamily="34" charset="0"/>
              </a:rPr>
              <a:t>Обеспечение </a:t>
            </a:r>
            <a:r>
              <a:rPr lang="ru-RU" sz="1400" dirty="0">
                <a:latin typeface="Century Gothic" pitchFamily="34" charset="0"/>
                <a:ea typeface="Times New Roman" pitchFamily="18" charset="0"/>
                <a:cs typeface="Arial" pitchFamily="34" charset="0"/>
              </a:rPr>
              <a:t>транспортной связанности рассматриваемой территории посредством приведения параметров элементов УДС к нормативным требованиям </a:t>
            </a:r>
            <a:r>
              <a:rPr lang="ru-RU" sz="1400" dirty="0" smtClean="0">
                <a:latin typeface="Century Gothic" pitchFamily="34" charset="0"/>
                <a:ea typeface="Times New Roman" pitchFamily="18" charset="0"/>
                <a:cs typeface="Arial" pitchFamily="34" charset="0"/>
              </a:rPr>
              <a:t>(слайды </a:t>
            </a:r>
            <a:r>
              <a:rPr lang="ru-RU" sz="1400" dirty="0" smtClean="0">
                <a:latin typeface="Century Gothic" pitchFamily="34" charset="0"/>
                <a:ea typeface="Times New Roman" pitchFamily="18" charset="0"/>
                <a:cs typeface="Arial" pitchFamily="34" charset="0"/>
              </a:rPr>
              <a:t>22, 23).</a:t>
            </a:r>
            <a:endParaRPr lang="ru-RU" sz="1400" dirty="0" smtClean="0">
              <a:latin typeface="Century Gothic" pitchFamily="34" charset="0"/>
              <a:ea typeface="Times New Roman" pitchFamily="18" charset="0"/>
              <a:cs typeface="Arial" pitchFamily="34" charset="0"/>
            </a:endParaRPr>
          </a:p>
          <a:p>
            <a:pPr marL="266700" lvl="0" indent="-266700" algn="just">
              <a:buAutoNum type="arabicParenR"/>
              <a:tabLst>
                <a:tab pos="268288" algn="l"/>
                <a:tab pos="357188" algn="l"/>
              </a:tabLst>
            </a:pPr>
            <a:endParaRPr lang="ru-RU" sz="1400" dirty="0">
              <a:latin typeface="Century Gothic" pitchFamily="34" charset="0"/>
              <a:ea typeface="Times New Roman" pitchFamily="18" charset="0"/>
              <a:cs typeface="Arial" pitchFamily="34" charset="0"/>
            </a:endParaRPr>
          </a:p>
          <a:p>
            <a:pPr marL="266700" lvl="0" indent="-266700" algn="just">
              <a:tabLst>
                <a:tab pos="268288" algn="l"/>
                <a:tab pos="357188" algn="l"/>
              </a:tabLst>
            </a:pPr>
            <a:r>
              <a:rPr lang="ru-RU" sz="1400" dirty="0">
                <a:latin typeface="Century Gothic" pitchFamily="34" charset="0"/>
                <a:ea typeface="Times New Roman" pitchFamily="18" charset="0"/>
                <a:cs typeface="Arial" pitchFamily="34" charset="0"/>
              </a:rPr>
              <a:t>2) Совершенствование системы информационного обеспечения участников дорожного движения </a:t>
            </a:r>
            <a:r>
              <a:rPr lang="ru-RU" sz="1400" dirty="0" smtClean="0">
                <a:latin typeface="Century Gothic" pitchFamily="34" charset="0"/>
                <a:ea typeface="Times New Roman" pitchFamily="18" charset="0"/>
                <a:cs typeface="Arial" pitchFamily="34" charset="0"/>
              </a:rPr>
              <a:t>(слайд </a:t>
            </a:r>
            <a:r>
              <a:rPr lang="ru-RU" sz="1400" dirty="0" smtClean="0">
                <a:latin typeface="Century Gothic" pitchFamily="34" charset="0"/>
                <a:ea typeface="Times New Roman" pitchFamily="18" charset="0"/>
                <a:cs typeface="Arial" pitchFamily="34" charset="0"/>
              </a:rPr>
              <a:t>25).</a:t>
            </a:r>
            <a:endParaRPr lang="ru-RU" sz="1400" dirty="0" smtClean="0">
              <a:latin typeface="Century Gothic" pitchFamily="34" charset="0"/>
              <a:ea typeface="Times New Roman" pitchFamily="18" charset="0"/>
              <a:cs typeface="Arial" pitchFamily="34" charset="0"/>
            </a:endParaRPr>
          </a:p>
          <a:p>
            <a:pPr marL="266700" lvl="0" indent="-266700" algn="just">
              <a:tabLst>
                <a:tab pos="268288" algn="l"/>
                <a:tab pos="357188" algn="l"/>
              </a:tabLst>
            </a:pPr>
            <a:endParaRPr lang="ru-RU" sz="1400" dirty="0">
              <a:latin typeface="Century Gothic" pitchFamily="34" charset="0"/>
              <a:ea typeface="Times New Roman" pitchFamily="18" charset="0"/>
              <a:cs typeface="Arial" pitchFamily="34" charset="0"/>
            </a:endParaRPr>
          </a:p>
          <a:p>
            <a:pPr marL="266700" lvl="0" indent="-266700" algn="just">
              <a:tabLst>
                <a:tab pos="268288" algn="l"/>
                <a:tab pos="357188" algn="l"/>
              </a:tabLst>
            </a:pPr>
            <a:r>
              <a:rPr lang="ru-RU" sz="1400" dirty="0">
                <a:latin typeface="Century Gothic" pitchFamily="34" charset="0"/>
                <a:ea typeface="Times New Roman" pitchFamily="18" charset="0"/>
                <a:cs typeface="Arial" pitchFamily="34" charset="0"/>
              </a:rPr>
              <a:t>3) Проведение локально - реконструкционных мероприятий на пересечении ул. </a:t>
            </a:r>
            <a:r>
              <a:rPr lang="ru-RU" sz="1400" dirty="0" smtClean="0">
                <a:latin typeface="Century Gothic" pitchFamily="34" charset="0"/>
                <a:ea typeface="Times New Roman" pitchFamily="18" charset="0"/>
                <a:cs typeface="Arial" pitchFamily="34" charset="0"/>
              </a:rPr>
              <a:t>Кутузова </a:t>
            </a:r>
            <a:r>
              <a:rPr lang="ru-RU" sz="1400" dirty="0">
                <a:latin typeface="Century Gothic" pitchFamily="34" charset="0"/>
                <a:ea typeface="Times New Roman" pitchFamily="18" charset="0"/>
                <a:cs typeface="Arial" pitchFamily="34" charset="0"/>
              </a:rPr>
              <a:t>– ул. </a:t>
            </a:r>
            <a:r>
              <a:rPr lang="ru-RU" sz="1400" dirty="0" smtClean="0">
                <a:latin typeface="Century Gothic" pitchFamily="34" charset="0"/>
                <a:ea typeface="Times New Roman" pitchFamily="18" charset="0"/>
                <a:cs typeface="Arial" pitchFamily="34" charset="0"/>
              </a:rPr>
              <a:t>Ленина </a:t>
            </a:r>
            <a:r>
              <a:rPr lang="ru-RU" sz="1400" dirty="0">
                <a:latin typeface="Century Gothic" pitchFamily="34" charset="0"/>
                <a:ea typeface="Times New Roman" pitchFamily="18" charset="0"/>
                <a:cs typeface="Arial" pitchFamily="34" charset="0"/>
              </a:rPr>
              <a:t>в г. </a:t>
            </a:r>
            <a:r>
              <a:rPr lang="ru-RU" sz="1400" dirty="0" smtClean="0">
                <a:latin typeface="Century Gothic" pitchFamily="34" charset="0"/>
                <a:ea typeface="Times New Roman" pitchFamily="18" charset="0"/>
                <a:cs typeface="Arial" pitchFamily="34" charset="0"/>
              </a:rPr>
              <a:t>Карасук </a:t>
            </a:r>
            <a:r>
              <a:rPr lang="ru-RU" sz="1400" dirty="0">
                <a:latin typeface="Century Gothic" pitchFamily="34" charset="0"/>
                <a:ea typeface="Times New Roman" pitchFamily="18" charset="0"/>
                <a:cs typeface="Arial" pitchFamily="34" charset="0"/>
              </a:rPr>
              <a:t>(</a:t>
            </a:r>
            <a:r>
              <a:rPr lang="ru-RU" sz="1400" dirty="0" smtClean="0">
                <a:latin typeface="Century Gothic" pitchFamily="34" charset="0"/>
                <a:ea typeface="Times New Roman" pitchFamily="18" charset="0"/>
                <a:cs typeface="Arial" pitchFamily="34" charset="0"/>
              </a:rPr>
              <a:t>слайд </a:t>
            </a:r>
            <a:r>
              <a:rPr lang="ru-RU" sz="1400" dirty="0" smtClean="0">
                <a:latin typeface="Century Gothic" pitchFamily="34" charset="0"/>
                <a:ea typeface="Times New Roman" pitchFamily="18" charset="0"/>
                <a:cs typeface="Arial" pitchFamily="34" charset="0"/>
              </a:rPr>
              <a:t>28).</a:t>
            </a:r>
            <a:endParaRPr lang="ru-RU" sz="1400" dirty="0">
              <a:latin typeface="Century Gothic" pitchFamily="34" charset="0"/>
              <a:ea typeface="Times New Roman" pitchFamily="18" charset="0"/>
              <a:cs typeface="Arial" pitchFamily="34" charset="0"/>
            </a:endParaRP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19</a:t>
            </a:fld>
            <a:endParaRPr lang="ru-RU" altLang="ru-RU" b="0" dirty="0" smtClean="0">
              <a:latin typeface="Century Gothic" pitchFamily="34" charset="0"/>
            </a:endParaRPr>
          </a:p>
        </p:txBody>
      </p:sp>
      <p:sp>
        <p:nvSpPr>
          <p:cNvPr id="13" name="Прямоугольник 12"/>
          <p:cNvSpPr/>
          <p:nvPr/>
        </p:nvSpPr>
        <p:spPr>
          <a:xfrm>
            <a:off x="0" y="215856"/>
            <a:ext cx="9906000" cy="9886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133284" y="281172"/>
            <a:ext cx="9740062" cy="923330"/>
          </a:xfrm>
          <a:prstGeom prst="rect">
            <a:avLst/>
          </a:prstGeom>
        </p:spPr>
        <p:txBody>
          <a:bodyPr wrap="square">
            <a:spAutoFit/>
          </a:bodyPr>
          <a:lstStyle/>
          <a:p>
            <a:r>
              <a:rPr lang="ru-RU" dirty="0" smtClean="0">
                <a:latin typeface="Century Gothic" pitchFamily="34" charset="0"/>
              </a:rPr>
              <a:t>Развитие инфраструктуры в целях обеспечения движения пешеходов и велосипедистов, в том числе строительству и обустройству пешеходных переходов</a:t>
            </a:r>
          </a:p>
        </p:txBody>
      </p:sp>
      <p:sp>
        <p:nvSpPr>
          <p:cNvPr id="27649" name="Rectangle 1"/>
          <p:cNvSpPr>
            <a:spLocks noChangeArrowheads="1"/>
          </p:cNvSpPr>
          <p:nvPr/>
        </p:nvSpPr>
        <p:spPr bwMode="auto">
          <a:xfrm>
            <a:off x="440485" y="5342183"/>
            <a:ext cx="922897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28600" indent="-228600" algn="just">
              <a:buAutoNum type="arabicParenR"/>
            </a:pPr>
            <a:r>
              <a:rPr lang="ru-RU" sz="1000" dirty="0" smtClean="0">
                <a:latin typeface="Century Gothic" pitchFamily="34" charset="0"/>
                <a:ea typeface="Times New Roman" pitchFamily="18" charset="0"/>
                <a:cs typeface="Arial" pitchFamily="34" charset="0"/>
              </a:rPr>
              <a:t>В ходе проведения комплексного обследования </a:t>
            </a:r>
            <a:r>
              <a:rPr lang="ru-RU" sz="1000" dirty="0" smtClean="0">
                <a:latin typeface="Century Gothic" pitchFamily="34" charset="0"/>
                <a:ea typeface="Times New Roman" pitchFamily="18" charset="0"/>
                <a:cs typeface="Arial" pitchFamily="34" charset="0"/>
              </a:rPr>
              <a:t>было выявлено 14 </a:t>
            </a:r>
            <a:r>
              <a:rPr lang="ru-RU" sz="1000" dirty="0" smtClean="0">
                <a:latin typeface="Century Gothic" pitchFamily="34" charset="0"/>
                <a:ea typeface="Times New Roman" pitchFamily="18" charset="0"/>
                <a:cs typeface="Arial" pitchFamily="34" charset="0"/>
              </a:rPr>
              <a:t>пешеходных </a:t>
            </a:r>
            <a:r>
              <a:rPr lang="ru-RU" sz="1000" dirty="0" smtClean="0">
                <a:latin typeface="Century Gothic" pitchFamily="34" charset="0"/>
                <a:ea typeface="Times New Roman" pitchFamily="18" charset="0"/>
                <a:cs typeface="Arial" pitchFamily="34" charset="0"/>
              </a:rPr>
              <a:t>переходов, </a:t>
            </a:r>
            <a:r>
              <a:rPr lang="ru-RU" sz="1000" dirty="0" smtClean="0">
                <a:latin typeface="Century Gothic" pitchFamily="34" charset="0"/>
                <a:ea typeface="Times New Roman" pitchFamily="18" charset="0"/>
                <a:cs typeface="Arial" pitchFamily="34" charset="0"/>
              </a:rPr>
              <a:t>не соответствующих требованиям нормативных документов. Предусмотрены мероприятия по их обустройству в краткосрочной перспективе, а именно </a:t>
            </a:r>
            <a:r>
              <a:rPr lang="ru-RU" sz="1000" dirty="0">
                <a:latin typeface="Century Gothic" pitchFamily="34" charset="0"/>
                <a:ea typeface="Times New Roman" pitchFamily="18" charset="0"/>
                <a:cs typeface="Arial" pitchFamily="34" charset="0"/>
              </a:rPr>
              <a:t>установка дорожных знаков </a:t>
            </a:r>
            <a:r>
              <a:rPr lang="ru-RU" sz="1000" dirty="0" smtClean="0">
                <a:latin typeface="Century Gothic" pitchFamily="34" charset="0"/>
                <a:ea typeface="Times New Roman" pitchFamily="18" charset="0"/>
                <a:cs typeface="Arial" pitchFamily="34" charset="0"/>
              </a:rPr>
              <a:t>5.19.1(2), </a:t>
            </a:r>
            <a:r>
              <a:rPr lang="ru-RU" sz="1000" dirty="0">
                <a:latin typeface="Century Gothic" pitchFamily="34" charset="0"/>
                <a:ea typeface="Times New Roman" pitchFamily="18" charset="0"/>
                <a:cs typeface="Arial" pitchFamily="34" charset="0"/>
              </a:rPr>
              <a:t>нанесение </a:t>
            </a:r>
            <a:r>
              <a:rPr lang="ru-RU" sz="1000" dirty="0" smtClean="0">
                <a:latin typeface="Century Gothic" pitchFamily="34" charset="0"/>
                <a:ea typeface="Times New Roman" pitchFamily="18" charset="0"/>
                <a:cs typeface="Arial" pitchFamily="34" charset="0"/>
              </a:rPr>
              <a:t>дорожной разметки 1.14.1 и установка искусственного освещения в зоне пешеходного перехода.</a:t>
            </a:r>
          </a:p>
          <a:p>
            <a:pPr marL="268288" lvl="0" indent="-268288" algn="just">
              <a:tabLst>
                <a:tab pos="268288" algn="l"/>
              </a:tabLst>
            </a:pPr>
            <a:r>
              <a:rPr lang="ru-RU" sz="1000" dirty="0" smtClean="0">
                <a:latin typeface="Century Gothic" pitchFamily="34" charset="0"/>
                <a:ea typeface="Times New Roman" pitchFamily="18" charset="0"/>
                <a:cs typeface="Arial" pitchFamily="34" charset="0"/>
              </a:rPr>
              <a:t>2</a:t>
            </a:r>
            <a:r>
              <a:rPr lang="ru-RU" sz="1000" dirty="0" smtClean="0">
                <a:latin typeface="Century Gothic" pitchFamily="34" charset="0"/>
                <a:ea typeface="Times New Roman" pitchFamily="18" charset="0"/>
                <a:cs typeface="Arial" pitchFamily="34" charset="0"/>
              </a:rPr>
              <a:t>)	Разработаны мероприятия по устройству </a:t>
            </a:r>
            <a:r>
              <a:rPr lang="ru-RU" sz="1000" dirty="0" smtClean="0">
                <a:latin typeface="Century Gothic" pitchFamily="34" charset="0"/>
                <a:ea typeface="Times New Roman" pitchFamily="18" charset="0"/>
                <a:cs typeface="Arial" pitchFamily="34" charset="0"/>
              </a:rPr>
              <a:t>5 </a:t>
            </a:r>
            <a:r>
              <a:rPr lang="ru-RU" sz="1000" dirty="0" smtClean="0">
                <a:latin typeface="Century Gothic" pitchFamily="34" charset="0"/>
                <a:ea typeface="Times New Roman" pitchFamily="18" charset="0"/>
                <a:cs typeface="Arial" pitchFamily="34" charset="0"/>
              </a:rPr>
              <a:t>пешеходных переходов вблизи остановочных пунктов согласно ГОСТ Р 52766-2007 «Дороги автомобильные общего пользования. Элементы обустройства. Общие требования».</a:t>
            </a:r>
          </a:p>
          <a:p>
            <a:pPr marL="268288" lvl="0" indent="-268288" algn="just">
              <a:buAutoNum type="arabicParenR" startAt="3"/>
              <a:tabLst>
                <a:tab pos="268288" algn="l"/>
              </a:tabLst>
            </a:pPr>
            <a:r>
              <a:rPr lang="ru-RU" sz="1000" dirty="0" smtClean="0">
                <a:latin typeface="Century Gothic" pitchFamily="34" charset="0"/>
                <a:ea typeface="Times New Roman" pitchFamily="18" charset="0"/>
                <a:cs typeface="Arial" pitchFamily="34" charset="0"/>
              </a:rPr>
              <a:t>Для </a:t>
            </a:r>
            <a:r>
              <a:rPr lang="ru-RU" sz="1000" dirty="0" smtClean="0">
                <a:latin typeface="Century Gothic" pitchFamily="34" charset="0"/>
                <a:ea typeface="Times New Roman" pitchFamily="18" charset="0"/>
                <a:cs typeface="Arial" pitchFamily="34" charset="0"/>
              </a:rPr>
              <a:t>движения пешеходов предусмотрено строительство тротуаров с шириной пешеходной части не менее 1,0 м.</a:t>
            </a:r>
          </a:p>
          <a:p>
            <a:pPr marL="268288" indent="-268288" algn="just">
              <a:buFontTx/>
              <a:buAutoNum type="arabicParenR" startAt="3"/>
              <a:tabLst>
                <a:tab pos="268288" algn="l"/>
              </a:tabLst>
            </a:pPr>
            <a:r>
              <a:rPr lang="ru-RU" sz="1000" dirty="0" smtClean="0">
                <a:latin typeface="Century Gothic" pitchFamily="34" charset="0"/>
                <a:ea typeface="Times New Roman" pitchFamily="18" charset="0"/>
                <a:cs typeface="Arial" pitchFamily="34" charset="0"/>
              </a:rPr>
              <a:t>ПКРТИ Карасукского района </a:t>
            </a:r>
            <a:r>
              <a:rPr lang="ru-RU" sz="1000" dirty="0" smtClean="0">
                <a:latin typeface="Century Gothic" pitchFamily="34" charset="0"/>
                <a:ea typeface="Times New Roman" pitchFamily="18" charset="0"/>
                <a:cs typeface="Arial" pitchFamily="34" charset="0"/>
              </a:rPr>
              <a:t>предусмотрены мероприятия по развитию инфраструктуры пешеходного передвижения. </a:t>
            </a:r>
          </a:p>
        </p:txBody>
      </p:sp>
      <p:pic>
        <p:nvPicPr>
          <p:cNvPr id="7170" name="Picture 2" descr="перех"/>
          <p:cNvPicPr>
            <a:picLocks noChangeAspect="1" noChangeArrowheads="1"/>
          </p:cNvPicPr>
          <p:nvPr/>
        </p:nvPicPr>
        <p:blipFill>
          <a:blip r:embed="rId2" cstate="print">
            <a:extLst>
              <a:ext uri="{28A0092B-C50C-407E-A947-70E740481C1C}">
                <a14:useLocalDpi xmlns:a14="http://schemas.microsoft.com/office/drawing/2010/main" val="0"/>
              </a:ext>
            </a:extLst>
          </a:blip>
          <a:srcRect l="5020" r="5373"/>
          <a:stretch>
            <a:fillRect/>
          </a:stretch>
        </p:blipFill>
        <p:spPr bwMode="auto">
          <a:xfrm>
            <a:off x="452439" y="1659190"/>
            <a:ext cx="4547050" cy="359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452438" y="1269818"/>
            <a:ext cx="4500562" cy="400110"/>
          </a:xfrm>
          <a:prstGeom prst="rect">
            <a:avLst/>
          </a:prstGeom>
        </p:spPr>
        <p:txBody>
          <a:bodyPr wrap="square">
            <a:spAutoFit/>
          </a:bodyPr>
          <a:lstStyle/>
          <a:p>
            <a:pPr algn="ctr"/>
            <a:r>
              <a:rPr lang="ru-RU" sz="1000" i="1" dirty="0" smtClean="0">
                <a:latin typeface="Century Gothic" pitchFamily="34" charset="0"/>
                <a:cs typeface="Times New Roman"/>
              </a:rPr>
              <a:t>Расположение пешеходных переходов, требующих обустройства в соответствии с действующими нормами</a:t>
            </a:r>
            <a:endParaRPr lang="ru-RU" sz="1000" i="1" dirty="0">
              <a:latin typeface="Century Gothic" pitchFamily="34" charset="0"/>
              <a:cs typeface="Times New Roman"/>
            </a:endParaRPr>
          </a:p>
        </p:txBody>
      </p:sp>
      <p:pic>
        <p:nvPicPr>
          <p:cNvPr id="7171" name="Picture 3" descr="тротуар"/>
          <p:cNvPicPr>
            <a:picLocks noChangeAspect="1" noChangeArrowheads="1"/>
          </p:cNvPicPr>
          <p:nvPr/>
        </p:nvPicPr>
        <p:blipFill>
          <a:blip r:embed="rId3" cstate="print">
            <a:extLst>
              <a:ext uri="{28A0092B-C50C-407E-A947-70E740481C1C}">
                <a14:useLocalDpi xmlns:a14="http://schemas.microsoft.com/office/drawing/2010/main" val="0"/>
              </a:ext>
            </a:extLst>
          </a:blip>
          <a:srcRect l="5373" r="5908"/>
          <a:stretch>
            <a:fillRect/>
          </a:stretch>
        </p:blipFill>
        <p:spPr bwMode="auto">
          <a:xfrm>
            <a:off x="5176682" y="1669928"/>
            <a:ext cx="4492781" cy="358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Прямоугольник 11"/>
          <p:cNvSpPr/>
          <p:nvPr/>
        </p:nvSpPr>
        <p:spPr>
          <a:xfrm>
            <a:off x="5168901" y="1346762"/>
            <a:ext cx="4500562" cy="246221"/>
          </a:xfrm>
          <a:prstGeom prst="rect">
            <a:avLst/>
          </a:prstGeom>
        </p:spPr>
        <p:txBody>
          <a:bodyPr wrap="square">
            <a:spAutoFit/>
          </a:bodyPr>
          <a:lstStyle/>
          <a:p>
            <a:pPr algn="ctr"/>
            <a:r>
              <a:rPr lang="ru-RU" sz="1000" i="1" dirty="0" smtClean="0">
                <a:latin typeface="Century Gothic" pitchFamily="34" charset="0"/>
                <a:cs typeface="Times New Roman"/>
              </a:rPr>
              <a:t>Схема предлагаемых мероприятий по устройству тротуаров</a:t>
            </a:r>
            <a:endParaRPr lang="ru-RU" sz="1000" i="1" dirty="0">
              <a:latin typeface="Century Gothic" pitchFamily="34" charset="0"/>
              <a:cs typeface="Times New Roman"/>
            </a:endParaRP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94" name="Номер слайда 3"/>
          <p:cNvSpPr>
            <a:spLocks noGrp="1"/>
          </p:cNvSpPr>
          <p:nvPr>
            <p:ph type="sldNum" sz="quarter" idx="12"/>
          </p:nvPr>
        </p:nvSpPr>
        <p:spPr bwMode="auto">
          <a:xfrm>
            <a:off x="7560359" y="6364971"/>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2</a:t>
            </a:fld>
            <a:endParaRPr lang="ru-RU" altLang="ru-RU" b="0" dirty="0" smtClean="0">
              <a:latin typeface="Century Gothic" pitchFamily="34" charset="0"/>
            </a:endParaRPr>
          </a:p>
        </p:txBody>
      </p:sp>
      <p:sp>
        <p:nvSpPr>
          <p:cNvPr id="7" name="Прямоугольник 6"/>
          <p:cNvSpPr/>
          <p:nvPr/>
        </p:nvSpPr>
        <p:spPr>
          <a:xfrm>
            <a:off x="168602" y="894862"/>
            <a:ext cx="9704740" cy="2400657"/>
          </a:xfrm>
          <a:prstGeom prst="rect">
            <a:avLst/>
          </a:prstGeom>
        </p:spPr>
        <p:txBody>
          <a:bodyPr wrap="square">
            <a:spAutoFit/>
          </a:bodyPr>
          <a:lstStyle/>
          <a:p>
            <a:pPr algn="just"/>
            <a:r>
              <a:rPr lang="ru-RU" sz="1400" b="1" dirty="0" smtClean="0">
                <a:latin typeface="Century Gothic" pitchFamily="34" charset="0"/>
                <a:cs typeface="Arial" panose="020B0604020202020204" pitchFamily="34" charset="0"/>
              </a:rPr>
              <a:t>Цель и задачи:</a:t>
            </a:r>
            <a:r>
              <a:rPr lang="ru-RU" sz="1400" dirty="0" smtClean="0">
                <a:solidFill>
                  <a:srgbClr val="FF0000"/>
                </a:solidFill>
                <a:latin typeface="Century Gothic" pitchFamily="34" charset="0"/>
                <a:cs typeface="Arial" panose="020B0604020202020204" pitchFamily="34" charset="0"/>
              </a:rPr>
              <a:t> </a:t>
            </a:r>
            <a:r>
              <a:rPr lang="ru-RU" sz="1400" dirty="0" smtClean="0">
                <a:latin typeface="Century Gothic" pitchFamily="34" charset="0"/>
              </a:rPr>
              <a:t>разработка целостной системы технически, экономически и экологически обоснованных мероприятий по развитию автомобильных дорог и совершенствованию ОДД, разработанных в соответствии с документами территориального планирования и документацией по планировке территории и направленных на решение следующих задач </a:t>
            </a:r>
            <a:r>
              <a:rPr lang="en-US" sz="1400" dirty="0" smtClean="0">
                <a:latin typeface="Century Gothic" pitchFamily="34" charset="0"/>
              </a:rPr>
              <a:t>:</a:t>
            </a:r>
            <a:endParaRPr lang="ru-RU" sz="1400" dirty="0" smtClean="0">
              <a:latin typeface="Century Gothic" pitchFamily="34" charset="0"/>
            </a:endParaRPr>
          </a:p>
          <a:p>
            <a:endParaRPr lang="ru-RU" sz="1000" dirty="0" smtClean="0">
              <a:latin typeface="Century Gothic" pitchFamily="34" charset="0"/>
            </a:endParaRPr>
          </a:p>
          <a:p>
            <a:pPr marL="177800" indent="-177800">
              <a:buFont typeface="Wingdings" pitchFamily="2" charset="2"/>
              <a:buChar char="Ø"/>
            </a:pPr>
            <a:r>
              <a:rPr lang="ru-RU" sz="1200" dirty="0" smtClean="0">
                <a:latin typeface="Century Gothic" pitchFamily="34" charset="0"/>
              </a:rPr>
              <a:t>приведение дорог и улиц в нормативное состояние;</a:t>
            </a:r>
          </a:p>
          <a:p>
            <a:pPr marL="177800" indent="-177800">
              <a:buFont typeface="Wingdings" pitchFamily="2" charset="2"/>
              <a:buChar char="Ø"/>
            </a:pPr>
            <a:r>
              <a:rPr lang="ru-RU" sz="1200" dirty="0" smtClean="0">
                <a:latin typeface="Century Gothic" pitchFamily="34" charset="0"/>
              </a:rPr>
              <a:t>упорядочение </a:t>
            </a:r>
            <a:r>
              <a:rPr lang="ru-RU" sz="1200" dirty="0">
                <a:latin typeface="Century Gothic" pitchFamily="34" charset="0"/>
              </a:rPr>
              <a:t>и улучшение условий дорожного движения транспортных средств и пешеходов;</a:t>
            </a:r>
          </a:p>
          <a:p>
            <a:pPr marL="177800" lvl="0" indent="-177800">
              <a:buFont typeface="Wingdings" pitchFamily="2" charset="2"/>
              <a:buChar char="Ø"/>
            </a:pPr>
            <a:r>
              <a:rPr lang="ru-RU" sz="1200" dirty="0" smtClean="0">
                <a:latin typeface="Century Gothic" pitchFamily="34" charset="0"/>
              </a:rPr>
              <a:t>повышение уровня безопасности дорожного движения;</a:t>
            </a:r>
          </a:p>
          <a:p>
            <a:pPr marL="177800" lvl="0" indent="-177800">
              <a:buFont typeface="Wingdings" pitchFamily="2" charset="2"/>
              <a:buChar char="Ø"/>
            </a:pPr>
            <a:r>
              <a:rPr lang="ru-RU" sz="1200" dirty="0" smtClean="0">
                <a:latin typeface="Century Gothic" pitchFamily="34" charset="0"/>
              </a:rPr>
              <a:t>обеспечение круглогодичной транспортной доступности, в том числе на общественном транспорте;</a:t>
            </a:r>
          </a:p>
          <a:p>
            <a:pPr marL="177800" lvl="0" indent="-177800">
              <a:buFont typeface="Wingdings" pitchFamily="2" charset="2"/>
              <a:buChar char="Ø"/>
            </a:pPr>
            <a:r>
              <a:rPr lang="ru-RU" sz="1200" dirty="0" smtClean="0">
                <a:latin typeface="Century Gothic" pitchFamily="34" charset="0"/>
              </a:rPr>
              <a:t>повышение пропускной способности дорог и улиц;</a:t>
            </a:r>
          </a:p>
          <a:p>
            <a:pPr marL="177800" lvl="0" indent="-177800">
              <a:buFont typeface="Wingdings" pitchFamily="2" charset="2"/>
              <a:buChar char="Ø"/>
            </a:pPr>
            <a:r>
              <a:rPr lang="ru-RU" sz="1200" dirty="0" smtClean="0">
                <a:latin typeface="Century Gothic" pitchFamily="34" charset="0"/>
              </a:rPr>
              <a:t>снижение экономических потерь при осуществлении дорожного движения транспортных средств и пешеходов;</a:t>
            </a:r>
          </a:p>
          <a:p>
            <a:pPr marL="177800" indent="-177800">
              <a:buFont typeface="Wingdings" pitchFamily="2" charset="2"/>
              <a:buChar char="Ø"/>
            </a:pPr>
            <a:r>
              <a:rPr lang="ru-RU" sz="1200" dirty="0" smtClean="0">
                <a:latin typeface="Century Gothic" pitchFamily="34" charset="0"/>
              </a:rPr>
              <a:t>снижение негативного воздействия от автотранспорта на окружающую среду.</a:t>
            </a:r>
          </a:p>
        </p:txBody>
      </p:sp>
      <p:cxnSp>
        <p:nvCxnSpPr>
          <p:cNvPr id="13" name="Прямая соединительная линия 12"/>
          <p:cNvCxnSpPr/>
          <p:nvPr/>
        </p:nvCxnSpPr>
        <p:spPr>
          <a:xfrm>
            <a:off x="0" y="3320988"/>
            <a:ext cx="9906000" cy="0"/>
          </a:xfrm>
          <a:prstGeom prst="line">
            <a:avLst/>
          </a:prstGeom>
          <a:ln w="1905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5944" y="6313527"/>
            <a:ext cx="9770056" cy="415498"/>
          </a:xfrm>
          <a:prstGeom prst="rect">
            <a:avLst/>
          </a:prstGeom>
          <a:noFill/>
        </p:spPr>
        <p:txBody>
          <a:bodyPr wrap="square" rtlCol="0">
            <a:spAutoFit/>
          </a:bodyPr>
          <a:lstStyle/>
          <a:p>
            <a:r>
              <a:rPr lang="ru-RU" sz="1050" i="1" dirty="0" smtClean="0">
                <a:latin typeface="Century Gothic" pitchFamily="34" charset="0"/>
              </a:rPr>
              <a:t>Разработанный КСОДД соответствует </a:t>
            </a:r>
            <a:r>
              <a:rPr lang="ru-RU" sz="1050" i="1" dirty="0">
                <a:latin typeface="Century Gothic" pitchFamily="34" charset="0"/>
              </a:rPr>
              <a:t>требованиям </a:t>
            </a:r>
            <a:r>
              <a:rPr lang="ru-RU" sz="1050" i="1" dirty="0" smtClean="0">
                <a:latin typeface="Century Gothic" pitchFamily="34" charset="0"/>
              </a:rPr>
              <a:t>приказа </a:t>
            </a:r>
            <a:r>
              <a:rPr lang="ru-RU" sz="1050" i="1" dirty="0">
                <a:latin typeface="Century Gothic" pitchFamily="34" charset="0"/>
              </a:rPr>
              <a:t>Министерства транспорта Российской Федерации от 30.07.2020 г. № 274 «Об утверждении Правил подготовки документации по организации дорожного движения»</a:t>
            </a:r>
          </a:p>
        </p:txBody>
      </p:sp>
      <p:sp>
        <p:nvSpPr>
          <p:cNvPr id="12" name="Прямоугольник 11"/>
          <p:cNvSpPr/>
          <p:nvPr/>
        </p:nvSpPr>
        <p:spPr>
          <a:xfrm>
            <a:off x="201260" y="268406"/>
            <a:ext cx="3990195" cy="400110"/>
          </a:xfrm>
          <a:prstGeom prst="rect">
            <a:avLst/>
          </a:prstGeom>
        </p:spPr>
        <p:txBody>
          <a:bodyPr wrap="none">
            <a:spAutoFit/>
          </a:bodyPr>
          <a:lstStyle/>
          <a:p>
            <a:r>
              <a:rPr lang="ru-RU" sz="2000" dirty="0" smtClean="0">
                <a:solidFill>
                  <a:sysClr val="windowText" lastClr="000000"/>
                </a:solidFill>
                <a:latin typeface="Century Gothic" pitchFamily="34" charset="0"/>
                <a:cs typeface="Arial" panose="020B0604020202020204" pitchFamily="34" charset="0"/>
              </a:rPr>
              <a:t>Цель и задачи. Состав работ.</a:t>
            </a:r>
            <a:endParaRPr lang="ru-RU" sz="1600" dirty="0">
              <a:solidFill>
                <a:sysClr val="windowText" lastClr="000000"/>
              </a:solidFill>
              <a:latin typeface="Century Gothic" pitchFamily="34" charset="0"/>
              <a:cs typeface="Arial" panose="020B0604020202020204" pitchFamily="34" charset="0"/>
            </a:endParaRPr>
          </a:p>
        </p:txBody>
      </p:sp>
      <p:cxnSp>
        <p:nvCxnSpPr>
          <p:cNvPr id="10" name="Прямая соединительная линия 9"/>
          <p:cNvCxnSpPr/>
          <p:nvPr/>
        </p:nvCxnSpPr>
        <p:spPr>
          <a:xfrm>
            <a:off x="299712" y="6240501"/>
            <a:ext cx="9350696"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180388" y="3356992"/>
            <a:ext cx="9704740" cy="2769989"/>
          </a:xfrm>
          <a:prstGeom prst="rect">
            <a:avLst/>
          </a:prstGeom>
        </p:spPr>
        <p:txBody>
          <a:bodyPr wrap="square">
            <a:spAutoFit/>
          </a:bodyPr>
          <a:lstStyle/>
          <a:p>
            <a:r>
              <a:rPr lang="ru-RU" sz="1400" b="1" dirty="0" smtClean="0">
                <a:latin typeface="Century Gothic" pitchFamily="34" charset="0"/>
              </a:rPr>
              <a:t>Состав КСОДД*: </a:t>
            </a:r>
          </a:p>
          <a:p>
            <a:endParaRPr lang="ru-RU" sz="1000" dirty="0" smtClean="0">
              <a:latin typeface="Century Gothic" pitchFamily="34" charset="0"/>
            </a:endParaRPr>
          </a:p>
          <a:p>
            <a:r>
              <a:rPr lang="ru-RU" sz="1000" dirty="0" smtClean="0">
                <a:latin typeface="Century Gothic" pitchFamily="34" charset="0"/>
              </a:rPr>
              <a:t>1) Паспорт КСОДД</a:t>
            </a:r>
          </a:p>
          <a:p>
            <a:pPr marL="228600" indent="-228600">
              <a:buAutoNum type="arabicParenR"/>
            </a:pPr>
            <a:endParaRPr lang="ru-RU" sz="1000" dirty="0" smtClean="0">
              <a:latin typeface="Century Gothic" pitchFamily="34" charset="0"/>
            </a:endParaRPr>
          </a:p>
          <a:p>
            <a:r>
              <a:rPr lang="ru-RU" sz="1000" dirty="0">
                <a:latin typeface="Century Gothic" pitchFamily="34" charset="0"/>
              </a:rPr>
              <a:t>2</a:t>
            </a:r>
            <a:r>
              <a:rPr lang="ru-RU" sz="1000" dirty="0" smtClean="0">
                <a:latin typeface="Century Gothic" pitchFamily="34" charset="0"/>
              </a:rPr>
              <a:t>) Характеристика существующей дорожно-транспортной ситуации</a:t>
            </a:r>
          </a:p>
          <a:p>
            <a:endParaRPr lang="ru-RU" sz="1000" dirty="0" smtClean="0">
              <a:latin typeface="Century Gothic" pitchFamily="34" charset="0"/>
            </a:endParaRPr>
          </a:p>
          <a:p>
            <a:r>
              <a:rPr lang="ru-RU" sz="1000" dirty="0">
                <a:latin typeface="Century Gothic" pitchFamily="34" charset="0"/>
              </a:rPr>
              <a:t>3</a:t>
            </a:r>
            <a:r>
              <a:rPr lang="ru-RU" sz="1000" dirty="0" smtClean="0">
                <a:latin typeface="Century Gothic" pitchFamily="34" charset="0"/>
              </a:rPr>
              <a:t>) Разработка </a:t>
            </a:r>
            <a:r>
              <a:rPr lang="ru-RU" sz="1000" dirty="0">
                <a:latin typeface="Century Gothic" pitchFamily="34" charset="0"/>
              </a:rPr>
              <a:t>системы целевых показателей реализации </a:t>
            </a:r>
            <a:r>
              <a:rPr lang="ru-RU" sz="1000" dirty="0" smtClean="0">
                <a:latin typeface="Century Gothic" pitchFamily="34" charset="0"/>
              </a:rPr>
              <a:t>КСОДД</a:t>
            </a:r>
          </a:p>
          <a:p>
            <a:endParaRPr lang="ru-RU" sz="1000" dirty="0">
              <a:latin typeface="Century Gothic" pitchFamily="34" charset="0"/>
            </a:endParaRPr>
          </a:p>
          <a:p>
            <a:r>
              <a:rPr lang="ru-RU" sz="1000" dirty="0" smtClean="0">
                <a:latin typeface="Century Gothic" pitchFamily="34" charset="0"/>
              </a:rPr>
              <a:t>4</a:t>
            </a:r>
            <a:r>
              <a:rPr lang="ru-RU" sz="1000" dirty="0">
                <a:latin typeface="Century Gothic" pitchFamily="34" charset="0"/>
              </a:rPr>
              <a:t>) </a:t>
            </a:r>
            <a:r>
              <a:rPr lang="ru-RU" sz="1000" dirty="0" smtClean="0">
                <a:latin typeface="Century Gothic" pitchFamily="34" charset="0"/>
              </a:rPr>
              <a:t>Формирование </a:t>
            </a:r>
            <a:r>
              <a:rPr lang="ru-RU" sz="1000" dirty="0">
                <a:latin typeface="Century Gothic" pitchFamily="34" charset="0"/>
              </a:rPr>
              <a:t>вариантов проектирования КСОДД. Оценка эффективности реализации вариантов проектирования КСОДД с использованием средств математического моделирования и выбор утверждаемого варианта проектирования КСОДД</a:t>
            </a:r>
            <a:endParaRPr lang="ru-RU" sz="1000" dirty="0" smtClean="0">
              <a:latin typeface="Century Gothic" pitchFamily="34" charset="0"/>
            </a:endParaRPr>
          </a:p>
          <a:p>
            <a:endParaRPr lang="ru-RU" sz="1000" dirty="0" smtClean="0">
              <a:latin typeface="Century Gothic" pitchFamily="34" charset="0"/>
            </a:endParaRPr>
          </a:p>
          <a:p>
            <a:r>
              <a:rPr lang="ru-RU" sz="1000" dirty="0" smtClean="0">
                <a:latin typeface="Century Gothic" pitchFamily="34" charset="0"/>
              </a:rPr>
              <a:t>5) Мероприятия по организации дорожного движения и очередность их реализации</a:t>
            </a:r>
          </a:p>
          <a:p>
            <a:endParaRPr lang="ru-RU" sz="1000" dirty="0" smtClean="0">
              <a:latin typeface="Century Gothic" pitchFamily="34" charset="0"/>
            </a:endParaRPr>
          </a:p>
          <a:p>
            <a:r>
              <a:rPr lang="ru-RU" sz="1000" dirty="0" smtClean="0">
                <a:latin typeface="Century Gothic" pitchFamily="34" charset="0"/>
              </a:rPr>
              <a:t>6) Программа взаимоувязанных мероприятий КСОДД на период до 2039 г. с указанием сроков реализации, объемов и источников финансирования </a:t>
            </a:r>
          </a:p>
          <a:p>
            <a:endParaRPr lang="ru-RU" sz="1000" b="1" dirty="0" smtClean="0">
              <a:latin typeface="Century Gothic" pitchFamily="34" charset="0"/>
            </a:endParaRPr>
          </a:p>
          <a:p>
            <a:r>
              <a:rPr lang="ru-RU" sz="1000" dirty="0" smtClean="0">
                <a:latin typeface="Century Gothic" pitchFamily="34" charset="0"/>
              </a:rPr>
              <a:t>7) </a:t>
            </a:r>
            <a:r>
              <a:rPr lang="ru-RU" sz="1000" dirty="0">
                <a:latin typeface="Century Gothic" pitchFamily="34" charset="0"/>
              </a:rPr>
              <a:t>Оценка эффективности мероприятий по организации дорожного движения</a:t>
            </a:r>
          </a:p>
        </p:txBody>
      </p:sp>
    </p:spTree>
    <p:extLst>
      <p:ext uri="{BB962C8B-B14F-4D97-AF65-F5344CB8AC3E}">
        <p14:creationId xmlns:p14="http://schemas.microsoft.com/office/powerpoint/2010/main" val="4301438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20</a:t>
            </a:fld>
            <a:endParaRPr lang="ru-RU" altLang="ru-RU" b="0" dirty="0" smtClean="0">
              <a:latin typeface="Century Gothic" pitchFamily="34" charset="0"/>
            </a:endParaRPr>
          </a:p>
        </p:txBody>
      </p:sp>
      <p:sp>
        <p:nvSpPr>
          <p:cNvPr id="13" name="Прямоугольник 12"/>
          <p:cNvSpPr/>
          <p:nvPr/>
        </p:nvSpPr>
        <p:spPr>
          <a:xfrm>
            <a:off x="0" y="215856"/>
            <a:ext cx="9906000" cy="98864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133284" y="281172"/>
            <a:ext cx="9740062" cy="923330"/>
          </a:xfrm>
          <a:prstGeom prst="rect">
            <a:avLst/>
          </a:prstGeom>
        </p:spPr>
        <p:txBody>
          <a:bodyPr wrap="square">
            <a:spAutoFit/>
          </a:bodyPr>
          <a:lstStyle/>
          <a:p>
            <a:r>
              <a:rPr lang="ru-RU" dirty="0" smtClean="0">
                <a:latin typeface="Century Gothic" pitchFamily="34" charset="0"/>
              </a:rPr>
              <a:t>Развитие инфраструктуры в целях обеспечения движения пешеходов и велосипедистов, в том числе строительству и обустройству пешеходных переходов</a:t>
            </a:r>
          </a:p>
        </p:txBody>
      </p:sp>
      <p:sp>
        <p:nvSpPr>
          <p:cNvPr id="27649" name="Rectangle 1"/>
          <p:cNvSpPr>
            <a:spLocks noChangeArrowheads="1"/>
          </p:cNvSpPr>
          <p:nvPr/>
        </p:nvSpPr>
        <p:spPr bwMode="auto">
          <a:xfrm>
            <a:off x="452438" y="1462178"/>
            <a:ext cx="381648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sz="1000" dirty="0" smtClean="0">
                <a:latin typeface="Century Gothic" pitchFamily="34" charset="0"/>
                <a:ea typeface="Times New Roman" pitchFamily="18" charset="0"/>
                <a:cs typeface="Arial" pitchFamily="34" charset="0"/>
              </a:rPr>
              <a:t>В рамках комплексного развития транспортной инфраструктуры </a:t>
            </a:r>
            <a:r>
              <a:rPr lang="ru-RU" sz="1000" dirty="0" smtClean="0">
                <a:latin typeface="Century Gothic" pitchFamily="34" charset="0"/>
                <a:ea typeface="Times New Roman" pitchFamily="18" charset="0"/>
                <a:cs typeface="Arial" pitchFamily="34" charset="0"/>
              </a:rPr>
              <a:t>Карасукского </a:t>
            </a:r>
            <a:r>
              <a:rPr lang="ru-RU" sz="1000" dirty="0" smtClean="0">
                <a:latin typeface="Century Gothic" pitchFamily="34" charset="0"/>
                <a:ea typeface="Times New Roman" pitchFamily="18" charset="0"/>
                <a:cs typeface="Arial" pitchFamily="34" charset="0"/>
              </a:rPr>
              <a:t>района на долгосрочную перспективу целесообразно рассмотреть вопрос развития </a:t>
            </a:r>
            <a:r>
              <a:rPr lang="ru-RU" sz="1000" dirty="0" err="1" smtClean="0">
                <a:latin typeface="Century Gothic" pitchFamily="34" charset="0"/>
                <a:ea typeface="Times New Roman" pitchFamily="18" charset="0"/>
                <a:cs typeface="Arial" pitchFamily="34" charset="0"/>
              </a:rPr>
              <a:t>велотранспортной</a:t>
            </a:r>
            <a:r>
              <a:rPr lang="ru-RU" sz="1000" dirty="0" smtClean="0">
                <a:latin typeface="Century Gothic" pitchFamily="34" charset="0"/>
                <a:ea typeface="Times New Roman" pitchFamily="18" charset="0"/>
                <a:cs typeface="Arial" pitchFamily="34" charset="0"/>
              </a:rPr>
              <a:t> инфраструктуры, направленной на обеспечение безопасного и комфортного использования </a:t>
            </a:r>
            <a:r>
              <a:rPr lang="ru-RU" sz="1000" dirty="0" err="1" smtClean="0">
                <a:latin typeface="Century Gothic" pitchFamily="34" charset="0"/>
                <a:ea typeface="Times New Roman" pitchFamily="18" charset="0"/>
                <a:cs typeface="Arial" pitchFamily="34" charset="0"/>
              </a:rPr>
              <a:t>велотранспорта</a:t>
            </a:r>
            <a:r>
              <a:rPr lang="ru-RU" sz="1000" dirty="0" smtClean="0">
                <a:latin typeface="Century Gothic" pitchFamily="34" charset="0"/>
                <a:ea typeface="Times New Roman" pitchFamily="18" charset="0"/>
                <a:cs typeface="Arial" pitchFamily="34" charset="0"/>
              </a:rPr>
              <a:t> как в рекреационных целях, так и для деловых и бытовых поездок.</a:t>
            </a:r>
          </a:p>
          <a:p>
            <a:pPr marL="0" marR="0" lvl="0" indent="0" algn="just" defTabSz="914400" rtl="0" eaLnBrk="0" fontAlgn="base" latinLnBrk="0" hangingPunct="0">
              <a:lnSpc>
                <a:spcPct val="100000"/>
              </a:lnSpc>
              <a:spcBef>
                <a:spcPct val="0"/>
              </a:spcBef>
              <a:spcAft>
                <a:spcPct val="0"/>
              </a:spcAft>
              <a:buClrTx/>
              <a:buSzTx/>
              <a:buFontTx/>
              <a:buNone/>
              <a:tabLst/>
            </a:pPr>
            <a:r>
              <a:rPr lang="ru-RU" sz="1000" dirty="0" smtClean="0">
                <a:latin typeface="Century Gothic" pitchFamily="34" charset="0"/>
                <a:ea typeface="Times New Roman" pitchFamily="18" charset="0"/>
                <a:cs typeface="Arial" pitchFamily="34" charset="0"/>
              </a:rPr>
              <a:t>При построении схемы по развитию велосипедных путей сообщения протяженностью </a:t>
            </a:r>
            <a:r>
              <a:rPr lang="ru-RU" sz="1000" dirty="0" smtClean="0">
                <a:latin typeface="Century Gothic" pitchFamily="34" charset="0"/>
                <a:ea typeface="Times New Roman" pitchFamily="18" charset="0"/>
                <a:cs typeface="Arial" pitchFamily="34" charset="0"/>
              </a:rPr>
              <a:t>18,35 </a:t>
            </a:r>
            <a:r>
              <a:rPr lang="ru-RU" sz="1000" dirty="0" smtClean="0">
                <a:latin typeface="Century Gothic" pitchFamily="34" charset="0"/>
                <a:ea typeface="Times New Roman" pitchFamily="18" charset="0"/>
                <a:cs typeface="Arial" pitchFamily="34" charset="0"/>
              </a:rPr>
              <a:t>км учитывались следующие особенности: наличие объектов притяжения, выявление основных потенциальных направлений </a:t>
            </a:r>
            <a:r>
              <a:rPr lang="ru-RU" sz="1000" dirty="0" err="1" smtClean="0">
                <a:latin typeface="Century Gothic" pitchFamily="34" charset="0"/>
                <a:ea typeface="Times New Roman" pitchFamily="18" charset="0"/>
                <a:cs typeface="Arial" pitchFamily="34" charset="0"/>
              </a:rPr>
              <a:t>велотранспортных</a:t>
            </a:r>
            <a:r>
              <a:rPr lang="ru-RU" sz="1000" dirty="0" smtClean="0">
                <a:latin typeface="Century Gothic" pitchFamily="34" charset="0"/>
                <a:ea typeface="Times New Roman" pitchFamily="18" charset="0"/>
                <a:cs typeface="Arial" pitchFamily="34" charset="0"/>
              </a:rPr>
              <a:t> маршрутов, геометрические параметры УДС, условия ОДД и др. </a:t>
            </a:r>
          </a:p>
        </p:txBody>
      </p:sp>
      <p:pic>
        <p:nvPicPr>
          <p:cNvPr id="2" name="Picture 2" descr="вело"/>
          <p:cNvPicPr>
            <a:picLocks noChangeAspect="1" noChangeArrowheads="1"/>
          </p:cNvPicPr>
          <p:nvPr/>
        </p:nvPicPr>
        <p:blipFill>
          <a:blip r:embed="rId2" cstate="print">
            <a:extLst>
              <a:ext uri="{28A0092B-C50C-407E-A947-70E740481C1C}">
                <a14:useLocalDpi xmlns:a14="http://schemas.microsoft.com/office/drawing/2010/main" val="0"/>
              </a:ext>
            </a:extLst>
          </a:blip>
          <a:srcRect l="5383" r="5554"/>
          <a:stretch>
            <a:fillRect/>
          </a:stretch>
        </p:blipFill>
        <p:spPr bwMode="auto">
          <a:xfrm>
            <a:off x="4400464" y="1677439"/>
            <a:ext cx="5284787"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4400464" y="1279322"/>
            <a:ext cx="5268999" cy="400110"/>
          </a:xfrm>
          <a:prstGeom prst="rect">
            <a:avLst/>
          </a:prstGeom>
        </p:spPr>
        <p:txBody>
          <a:bodyPr wrap="square">
            <a:spAutoFit/>
          </a:bodyPr>
          <a:lstStyle/>
          <a:p>
            <a:pPr algn="ctr"/>
            <a:r>
              <a:rPr lang="ru-RU" sz="1000" i="1" dirty="0" smtClean="0">
                <a:latin typeface="Century Gothic" pitchFamily="34" charset="0"/>
                <a:cs typeface="Times New Roman"/>
              </a:rPr>
              <a:t>Схема предлагаемых мероприятий по развитию </a:t>
            </a:r>
            <a:r>
              <a:rPr lang="ru-RU" sz="1000" i="1" dirty="0" err="1" smtClean="0">
                <a:latin typeface="Century Gothic" pitchFamily="34" charset="0"/>
                <a:cs typeface="Times New Roman"/>
              </a:rPr>
              <a:t>велотранспортной</a:t>
            </a:r>
            <a:r>
              <a:rPr lang="ru-RU" sz="1000" i="1" dirty="0" smtClean="0">
                <a:latin typeface="Century Gothic" pitchFamily="34" charset="0"/>
                <a:cs typeface="Times New Roman"/>
              </a:rPr>
              <a:t> инфраструктуры</a:t>
            </a:r>
            <a:endParaRPr lang="ru-RU" sz="1000" i="1" dirty="0">
              <a:latin typeface="Century Gothic" pitchFamily="34" charset="0"/>
              <a:cs typeface="Times New Roman"/>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51371450"/>
              </p:ext>
            </p:extLst>
          </p:nvPr>
        </p:nvGraphicFramePr>
        <p:xfrm>
          <a:off x="452439" y="3831683"/>
          <a:ext cx="3816485" cy="2610051"/>
        </p:xfrm>
        <a:graphic>
          <a:graphicData uri="http://schemas.openxmlformats.org/drawingml/2006/table">
            <a:tbl>
              <a:tblPr firstRow="1" firstCol="1" bandRow="1">
                <a:tableStyleId>{5C22544A-7EE6-4342-B048-85BDC9FD1C3A}</a:tableStyleId>
              </a:tblPr>
              <a:tblGrid>
                <a:gridCol w="298115"/>
                <a:gridCol w="3518370"/>
              </a:tblGrid>
              <a:tr h="326475">
                <a:tc>
                  <a:txBody>
                    <a:bodyPr/>
                    <a:lstStyle/>
                    <a:p>
                      <a:pPr algn="ctr">
                        <a:lnSpc>
                          <a:spcPct val="107000"/>
                        </a:lnSpc>
                        <a:spcAft>
                          <a:spcPts val="0"/>
                        </a:spcAft>
                      </a:pPr>
                      <a:r>
                        <a:rPr lang="ru-RU" sz="900" b="1" dirty="0">
                          <a:solidFill>
                            <a:schemeClr val="tx1"/>
                          </a:solidFill>
                          <a:effectLst/>
                          <a:latin typeface="Century Gothic" panose="020B0502020202020204" pitchFamily="34" charset="0"/>
                        </a:rPr>
                        <a:t>№</a:t>
                      </a:r>
                      <a:endParaRPr lang="ru-RU" sz="9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ru-RU" sz="900" b="1" dirty="0" smtClean="0">
                          <a:solidFill>
                            <a:schemeClr val="tx1"/>
                          </a:solidFill>
                          <a:effectLst/>
                          <a:latin typeface="Century Gothic" panose="020B0502020202020204" pitchFamily="34" charset="0"/>
                        </a:rPr>
                        <a:t>Предлагаемые адреса </a:t>
                      </a:r>
                      <a:r>
                        <a:rPr lang="ru-RU" sz="900" b="1" dirty="0">
                          <a:solidFill>
                            <a:schemeClr val="tx1"/>
                          </a:solidFill>
                          <a:effectLst/>
                          <a:latin typeface="Century Gothic" panose="020B0502020202020204" pitchFamily="34" charset="0"/>
                        </a:rPr>
                        <a:t>размещения </a:t>
                      </a:r>
                      <a:r>
                        <a:rPr lang="ru-RU" sz="900" b="1" dirty="0" err="1" smtClean="0">
                          <a:solidFill>
                            <a:schemeClr val="tx1"/>
                          </a:solidFill>
                          <a:effectLst/>
                          <a:latin typeface="Century Gothic" panose="020B0502020202020204" pitchFamily="34" charset="0"/>
                        </a:rPr>
                        <a:t>велопарковок</a:t>
                      </a:r>
                      <a:endParaRPr lang="ru-RU" sz="9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r>
              <a:tr h="351319">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1</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ru-RU" sz="900" dirty="0">
                          <a:effectLst/>
                          <a:latin typeface="Century Gothic" panose="020B0502020202020204" pitchFamily="34" charset="0"/>
                        </a:rPr>
                        <a:t>возле здания автовокзала Карасук по адресу: г. Карасук, ул. МПС, д.11</a:t>
                      </a:r>
                      <a:endParaRPr lang="ru-RU"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b"/>
                </a:tc>
              </a:tr>
              <a:tr h="351319">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2</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ru-RU" sz="900" dirty="0">
                          <a:effectLst/>
                          <a:latin typeface="Century Gothic" panose="020B0502020202020204" pitchFamily="34" charset="0"/>
                        </a:rPr>
                        <a:t>возле здания Администрации Карасукского района по адресу: г. Карасук, ул. Октябрьская, д.19</a:t>
                      </a:r>
                      <a:endParaRPr lang="ru-RU"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b"/>
                </a:tc>
              </a:tr>
              <a:tr h="175660">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3</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ru-RU" sz="900">
                          <a:effectLst/>
                          <a:latin typeface="Century Gothic" panose="020B0502020202020204" pitchFamily="34" charset="0"/>
                        </a:rPr>
                        <a:t>г. Карасук, ул. Октябрьская, д.67</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b"/>
                </a:tc>
              </a:tr>
              <a:tr h="175660">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4</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ru-RU" sz="900">
                          <a:effectLst/>
                          <a:latin typeface="Century Gothic" panose="020B0502020202020204" pitchFamily="34" charset="0"/>
                        </a:rPr>
                        <a:t>г. Карасук, ул. Щорса, д. 17 возле Школы №2 </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b"/>
                </a:tc>
              </a:tr>
              <a:tr h="175660">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5</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ru-RU" sz="900">
                          <a:effectLst/>
                          <a:latin typeface="Century Gothic" panose="020B0502020202020204" pitchFamily="34" charset="0"/>
                        </a:rPr>
                        <a:t>г. Карасук, ул. Щорса, д. 194</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b"/>
                </a:tc>
              </a:tr>
              <a:tr h="175660">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6</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ru-RU" sz="900">
                          <a:effectLst/>
                          <a:latin typeface="Century Gothic" panose="020B0502020202020204" pitchFamily="34" charset="0"/>
                        </a:rPr>
                        <a:t>Возле Центрального парка на ул. Кутузова, г. Карасук</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b"/>
                </a:tc>
              </a:tr>
              <a:tr h="351319">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7</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ru-RU" sz="900">
                          <a:effectLst/>
                          <a:latin typeface="Century Gothic" panose="020B0502020202020204" pitchFamily="34" charset="0"/>
                        </a:rPr>
                        <a:t>возле стадиона «Локомотив» по адресу: г. Карасук, ул. Тургенева, д.16 </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b"/>
                </a:tc>
              </a:tr>
              <a:tr h="351319">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8</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ru-RU" sz="900">
                          <a:effectLst/>
                          <a:latin typeface="Century Gothic" panose="020B0502020202020204" pitchFamily="34" charset="0"/>
                        </a:rPr>
                        <a:t>возле здания ДК "Железнодорожников" по адресу: г. Карасук, ул. Тургенева, д.1</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b"/>
                </a:tc>
              </a:tr>
              <a:tr h="175660">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9</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ru-RU" sz="900" dirty="0">
                          <a:effectLst/>
                          <a:latin typeface="Century Gothic" panose="020B0502020202020204" pitchFamily="34" charset="0"/>
                        </a:rPr>
                        <a:t>г. Карасук, ул. Союзная, д. 130 возле Школы №4</a:t>
                      </a:r>
                      <a:endParaRPr lang="ru-RU"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b"/>
                </a:tc>
              </a:tr>
            </a:tbl>
          </a:graphicData>
        </a:graphic>
      </p:graphicFrame>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21</a:t>
            </a:fld>
            <a:endParaRPr lang="ru-RU" altLang="ru-RU" b="0" dirty="0" smtClean="0">
              <a:latin typeface="Century Gothic" pitchFamily="34" charset="0"/>
            </a:endParaRPr>
          </a:p>
        </p:txBody>
      </p:sp>
      <p:sp>
        <p:nvSpPr>
          <p:cNvPr id="3" name="Прямоугольник 2"/>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69798" y="281172"/>
            <a:ext cx="7676798" cy="369332"/>
          </a:xfrm>
          <a:prstGeom prst="rect">
            <a:avLst/>
          </a:prstGeom>
        </p:spPr>
        <p:txBody>
          <a:bodyPr wrap="square">
            <a:spAutoFit/>
          </a:bodyPr>
          <a:lstStyle/>
          <a:p>
            <a:r>
              <a:rPr lang="ru-RU" dirty="0" smtClean="0">
                <a:latin typeface="Century Gothic" pitchFamily="34" charset="0"/>
              </a:rPr>
              <a:t>Развитие парковочного пространства </a:t>
            </a:r>
          </a:p>
        </p:txBody>
      </p:sp>
      <p:sp>
        <p:nvSpPr>
          <p:cNvPr id="12" name="Прямоугольник 11"/>
          <p:cNvSpPr/>
          <p:nvPr/>
        </p:nvSpPr>
        <p:spPr>
          <a:xfrm>
            <a:off x="436684" y="1232756"/>
            <a:ext cx="2808374" cy="2492990"/>
          </a:xfrm>
          <a:prstGeom prst="rect">
            <a:avLst/>
          </a:prstGeom>
        </p:spPr>
        <p:txBody>
          <a:bodyPr wrap="square">
            <a:spAutoFit/>
          </a:bodyPr>
          <a:lstStyle/>
          <a:p>
            <a:pPr algn="just"/>
            <a:r>
              <a:rPr lang="ru-RU" sz="1200" dirty="0" smtClean="0">
                <a:latin typeface="Century Gothic" pitchFamily="34" charset="0"/>
                <a:ea typeface="Times New Roman" pitchFamily="18" charset="0"/>
                <a:cs typeface="Arial" pitchFamily="34" charset="0"/>
              </a:rPr>
              <a:t>По результатам проведенного обследования предлагается размещение парковочных мест </a:t>
            </a:r>
            <a:r>
              <a:rPr lang="ru-RU" sz="1200" dirty="0" smtClean="0">
                <a:latin typeface="Century Gothic" pitchFamily="34" charset="0"/>
                <a:ea typeface="Times New Roman" pitchFamily="18" charset="0"/>
                <a:cs typeface="Arial" pitchFamily="34" charset="0"/>
              </a:rPr>
              <a:t>(120 </a:t>
            </a:r>
            <a:r>
              <a:rPr lang="ru-RU" sz="1200" dirty="0" smtClean="0">
                <a:latin typeface="Century Gothic" pitchFamily="34" charset="0"/>
                <a:ea typeface="Times New Roman" pitchFamily="18" charset="0"/>
                <a:cs typeface="Arial" pitchFamily="34" charset="0"/>
              </a:rPr>
              <a:t>ед.) на УДС г. </a:t>
            </a:r>
            <a:r>
              <a:rPr lang="ru-RU" sz="1200" dirty="0" smtClean="0">
                <a:latin typeface="Century Gothic" pitchFamily="34" charset="0"/>
                <a:ea typeface="Times New Roman" pitchFamily="18" charset="0"/>
                <a:cs typeface="Arial" pitchFamily="34" charset="0"/>
              </a:rPr>
              <a:t>Карасук </a:t>
            </a:r>
            <a:r>
              <a:rPr lang="ru-RU" sz="1200" dirty="0" smtClean="0">
                <a:latin typeface="Century Gothic" pitchFamily="34" charset="0"/>
                <a:ea typeface="Times New Roman" pitchFamily="18" charset="0"/>
                <a:cs typeface="Arial" pitchFamily="34" charset="0"/>
              </a:rPr>
              <a:t>вблизи объектов притяжения.</a:t>
            </a:r>
          </a:p>
          <a:p>
            <a:pPr algn="just"/>
            <a:endParaRPr lang="ru-RU" sz="1200" dirty="0" smtClean="0">
              <a:latin typeface="Century Gothic" pitchFamily="34" charset="0"/>
              <a:ea typeface="Times New Roman" pitchFamily="18" charset="0"/>
              <a:cs typeface="Arial" pitchFamily="34" charset="0"/>
            </a:endParaRPr>
          </a:p>
          <a:p>
            <a:pPr algn="just"/>
            <a:r>
              <a:rPr lang="ru-RU" sz="1200" dirty="0" smtClean="0">
                <a:latin typeface="Century Gothic" pitchFamily="34" charset="0"/>
                <a:ea typeface="Times New Roman" pitchFamily="18" charset="0"/>
                <a:cs typeface="Arial" pitchFamily="34" charset="0"/>
              </a:rPr>
              <a:t>Во исполнение федерального закона от 29 декабря 2017 года №443-ФЗ необходимо разработать реестр парковок общего пользования на автомобильных дорогах общего пользования местного значения.</a:t>
            </a:r>
          </a:p>
        </p:txBody>
      </p:sp>
      <p:pic>
        <p:nvPicPr>
          <p:cNvPr id="10242" name="Picture 2" descr="парковки план"/>
          <p:cNvPicPr>
            <a:picLocks noChangeAspect="1" noChangeArrowheads="1"/>
          </p:cNvPicPr>
          <p:nvPr/>
        </p:nvPicPr>
        <p:blipFill>
          <a:blip r:embed="rId2" cstate="print">
            <a:extLst>
              <a:ext uri="{28A0092B-C50C-407E-A947-70E740481C1C}">
                <a14:useLocalDpi xmlns:a14="http://schemas.microsoft.com/office/drawing/2010/main" val="0"/>
              </a:ext>
            </a:extLst>
          </a:blip>
          <a:srcRect l="5020" r="5373"/>
          <a:stretch>
            <a:fillRect/>
          </a:stretch>
        </p:blipFill>
        <p:spPr bwMode="auto">
          <a:xfrm>
            <a:off x="3428490" y="1332691"/>
            <a:ext cx="6241583" cy="492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3428491" y="908719"/>
            <a:ext cx="6234144" cy="400110"/>
          </a:xfrm>
          <a:prstGeom prst="rect">
            <a:avLst/>
          </a:prstGeom>
        </p:spPr>
        <p:txBody>
          <a:bodyPr wrap="square">
            <a:spAutoFit/>
          </a:bodyPr>
          <a:lstStyle/>
          <a:p>
            <a:pPr algn="ctr"/>
            <a:r>
              <a:rPr lang="ru-RU" sz="1000" i="1" dirty="0" smtClean="0">
                <a:latin typeface="Century Gothic" pitchFamily="34" charset="0"/>
                <a:cs typeface="Times New Roman"/>
              </a:rPr>
              <a:t>Схема предлагаемых мероприятий по размещению парковочных мест на территории Карасукского района</a:t>
            </a:r>
            <a:endParaRPr lang="ru-RU" sz="1000" i="1" dirty="0">
              <a:latin typeface="Century Gothic" pitchFamily="34" charset="0"/>
              <a:cs typeface="Times New Roman"/>
            </a:endParaRP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266577244"/>
              </p:ext>
            </p:extLst>
          </p:nvPr>
        </p:nvGraphicFramePr>
        <p:xfrm>
          <a:off x="452438" y="1239824"/>
          <a:ext cx="9207763" cy="4550997"/>
        </p:xfrm>
        <a:graphic>
          <a:graphicData uri="http://schemas.openxmlformats.org/drawingml/2006/table">
            <a:tbl>
              <a:tblPr firstRow="1" firstCol="1" bandRow="1">
                <a:tableStyleId>{5C22544A-7EE6-4342-B048-85BDC9FD1C3A}</a:tableStyleId>
              </a:tblPr>
              <a:tblGrid>
                <a:gridCol w="557390"/>
                <a:gridCol w="4329953"/>
                <a:gridCol w="1296144"/>
                <a:gridCol w="3024276"/>
              </a:tblGrid>
              <a:tr h="387620">
                <a:tc>
                  <a:txBody>
                    <a:bodyPr/>
                    <a:lstStyle/>
                    <a:p>
                      <a:pPr algn="ctr">
                        <a:lnSpc>
                          <a:spcPct val="107000"/>
                        </a:lnSpc>
                        <a:spcAft>
                          <a:spcPts val="0"/>
                        </a:spcAft>
                      </a:pPr>
                      <a:r>
                        <a:rPr lang="ru-RU" sz="900" b="1" dirty="0">
                          <a:solidFill>
                            <a:schemeClr val="tx1"/>
                          </a:solidFill>
                          <a:effectLst/>
                          <a:latin typeface="Century Gothic" panose="020B0502020202020204" pitchFamily="34" charset="0"/>
                        </a:rPr>
                        <a:t>№</a:t>
                      </a:r>
                      <a:endParaRPr lang="ru-RU" sz="9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nchor="ctr"/>
                </a:tc>
                <a:tc>
                  <a:txBody>
                    <a:bodyPr/>
                    <a:lstStyle/>
                    <a:p>
                      <a:pPr algn="ctr">
                        <a:lnSpc>
                          <a:spcPct val="107000"/>
                        </a:lnSpc>
                        <a:spcAft>
                          <a:spcPts val="0"/>
                        </a:spcAft>
                      </a:pPr>
                      <a:r>
                        <a:rPr lang="ru-RU" sz="900" b="1" dirty="0">
                          <a:solidFill>
                            <a:schemeClr val="tx1"/>
                          </a:solidFill>
                          <a:effectLst/>
                          <a:latin typeface="Century Gothic" panose="020B0502020202020204" pitchFamily="34" charset="0"/>
                        </a:rPr>
                        <a:t>Место предполагаемого ремонта</a:t>
                      </a:r>
                      <a:endParaRPr lang="ru-RU" sz="9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nchor="ctr"/>
                </a:tc>
                <a:tc>
                  <a:txBody>
                    <a:bodyPr/>
                    <a:lstStyle/>
                    <a:p>
                      <a:pPr algn="ctr">
                        <a:lnSpc>
                          <a:spcPct val="107000"/>
                        </a:lnSpc>
                        <a:spcAft>
                          <a:spcPts val="0"/>
                        </a:spcAft>
                      </a:pPr>
                      <a:r>
                        <a:rPr lang="ru-RU" sz="900" b="1" dirty="0">
                          <a:solidFill>
                            <a:schemeClr val="tx1"/>
                          </a:solidFill>
                          <a:effectLst/>
                          <a:latin typeface="Century Gothic" panose="020B0502020202020204" pitchFamily="34" charset="0"/>
                        </a:rPr>
                        <a:t>Протяженность, км</a:t>
                      </a:r>
                      <a:endParaRPr lang="ru-RU" sz="9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nchor="ctr"/>
                </a:tc>
                <a:tc>
                  <a:txBody>
                    <a:bodyPr/>
                    <a:lstStyle/>
                    <a:p>
                      <a:pPr algn="ctr">
                        <a:lnSpc>
                          <a:spcPct val="107000"/>
                        </a:lnSpc>
                        <a:spcAft>
                          <a:spcPts val="0"/>
                        </a:spcAft>
                      </a:pPr>
                      <a:r>
                        <a:rPr lang="ru-RU" sz="900" b="1" dirty="0">
                          <a:solidFill>
                            <a:schemeClr val="tx1"/>
                          </a:solidFill>
                          <a:effectLst/>
                          <a:latin typeface="Century Gothic" panose="020B0502020202020204" pitchFamily="34" charset="0"/>
                        </a:rPr>
                        <a:t>Предлагаемые сроки реализации</a:t>
                      </a:r>
                      <a:endParaRPr lang="ru-RU" sz="900" b="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nchor="ctr"/>
                </a:tc>
              </a:tr>
              <a:tr h="111573">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1</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2</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3</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4</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1</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dirty="0">
                          <a:effectLst/>
                          <a:latin typeface="Century Gothic" panose="020B0502020202020204" pitchFamily="34" charset="0"/>
                        </a:rPr>
                        <a:t>г. Карасук, ул. Ленина</a:t>
                      </a:r>
                      <a:endParaRPr lang="ru-RU"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3,4</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2</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Кутузова </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2,4</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dirty="0">
                          <a:effectLst/>
                          <a:latin typeface="Century Gothic" panose="020B0502020202020204" pitchFamily="34" charset="0"/>
                        </a:rPr>
                        <a:t>в краткосрочной перспективе (2022 -2026 годы)</a:t>
                      </a:r>
                      <a:endParaRPr lang="ru-RU"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3</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Терешковой</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2,4</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4</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Д. Бедного</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1,8</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5</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Индустриальная</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1,3</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6</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Карасукская</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1,03</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7</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Комсомольская </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1,5</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8</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Пархоменко </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1,5</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9</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Совхозная и Телетрансляторная </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2,85</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10</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Горького </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2,5</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11</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Советская</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1,42</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12</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Тургенева</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1,61</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13</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Фрунзе </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1,92</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14</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Щорса</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2,2</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15</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Октябрьская</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1,5</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16</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Майская</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1,1</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17</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Сибирская </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1,99</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в краткосрочной перспективе (2022 -2026 годы)</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r h="223146">
                <a:tc>
                  <a:txBody>
                    <a:bodyPr/>
                    <a:lstStyle/>
                    <a:p>
                      <a:pPr algn="ctr">
                        <a:lnSpc>
                          <a:spcPct val="107000"/>
                        </a:lnSpc>
                        <a:spcAft>
                          <a:spcPts val="0"/>
                        </a:spcAft>
                      </a:pPr>
                      <a:r>
                        <a:rPr lang="ru-RU" sz="900" dirty="0">
                          <a:solidFill>
                            <a:schemeClr val="tx1"/>
                          </a:solidFill>
                          <a:effectLst/>
                          <a:latin typeface="Century Gothic" panose="020B0502020202020204" pitchFamily="34" charset="0"/>
                        </a:rPr>
                        <a:t>18</a:t>
                      </a:r>
                      <a:endParaRPr lang="ru-RU" sz="9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nSpc>
                          <a:spcPct val="107000"/>
                        </a:lnSpc>
                        <a:spcAft>
                          <a:spcPts val="0"/>
                        </a:spcAft>
                      </a:pPr>
                      <a:r>
                        <a:rPr lang="ru-RU" sz="900">
                          <a:effectLst/>
                          <a:latin typeface="Century Gothic" panose="020B0502020202020204" pitchFamily="34" charset="0"/>
                        </a:rPr>
                        <a:t>г. Карасук, ул. Сорокина </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a:effectLst/>
                          <a:latin typeface="Century Gothic" panose="020B0502020202020204" pitchFamily="34" charset="0"/>
                        </a:rPr>
                        <a:t>1,69</a:t>
                      </a:r>
                      <a:endParaRPr lang="ru-RU" sz="90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c>
                  <a:txBody>
                    <a:bodyPr/>
                    <a:lstStyle/>
                    <a:p>
                      <a:pPr algn="ctr">
                        <a:lnSpc>
                          <a:spcPct val="107000"/>
                        </a:lnSpc>
                        <a:spcAft>
                          <a:spcPts val="0"/>
                        </a:spcAft>
                      </a:pPr>
                      <a:r>
                        <a:rPr lang="ru-RU" sz="900" dirty="0">
                          <a:effectLst/>
                          <a:latin typeface="Century Gothic" panose="020B0502020202020204" pitchFamily="34" charset="0"/>
                        </a:rPr>
                        <a:t>в краткосрочной перспективе (2022 -2026 годы)</a:t>
                      </a:r>
                      <a:endParaRPr lang="ru-RU" sz="9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46923" marR="46923" marT="0" marB="0"/>
                </a:tc>
              </a:tr>
            </a:tbl>
          </a:graphicData>
        </a:graphic>
      </p:graphicFrame>
      <p:sp>
        <p:nvSpPr>
          <p:cNvPr id="4" name="Прямоугольник 3"/>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22</a:t>
            </a:fld>
            <a:endParaRPr lang="ru-RU" altLang="ru-RU" b="0" dirty="0" smtClean="0">
              <a:latin typeface="Century Gothic" pitchFamily="34" charset="0"/>
            </a:endParaRPr>
          </a:p>
        </p:txBody>
      </p:sp>
      <p:sp>
        <p:nvSpPr>
          <p:cNvPr id="3" name="Прямоугольник 2"/>
          <p:cNvSpPr/>
          <p:nvPr/>
        </p:nvSpPr>
        <p:spPr>
          <a:xfrm>
            <a:off x="344488" y="287360"/>
            <a:ext cx="8562573" cy="369332"/>
          </a:xfrm>
          <a:prstGeom prst="rect">
            <a:avLst/>
          </a:prstGeom>
        </p:spPr>
        <p:txBody>
          <a:bodyPr wrap="square">
            <a:spAutoFit/>
          </a:bodyPr>
          <a:lstStyle/>
          <a:p>
            <a:r>
              <a:rPr lang="ru-RU" dirty="0" smtClean="0">
                <a:latin typeface="Century Gothic" pitchFamily="34" charset="0"/>
              </a:rPr>
              <a:t>Обеспечение транспортной связанности территорий</a:t>
            </a:r>
          </a:p>
        </p:txBody>
      </p:sp>
      <p:sp>
        <p:nvSpPr>
          <p:cNvPr id="8" name="Прямоугольник 7"/>
          <p:cNvSpPr/>
          <p:nvPr/>
        </p:nvSpPr>
        <p:spPr>
          <a:xfrm>
            <a:off x="452439" y="836442"/>
            <a:ext cx="9207762" cy="400110"/>
          </a:xfrm>
          <a:prstGeom prst="rect">
            <a:avLst/>
          </a:prstGeom>
        </p:spPr>
        <p:txBody>
          <a:bodyPr wrap="square">
            <a:spAutoFit/>
          </a:bodyPr>
          <a:lstStyle/>
          <a:p>
            <a:pPr algn="ctr"/>
            <a:r>
              <a:rPr lang="ru-RU" sz="1000" i="1" dirty="0">
                <a:latin typeface="Century Gothic" panose="020B0502020202020204" pitchFamily="34" charset="0"/>
                <a:ea typeface="Times New Roman" panose="02020603050405020304" pitchFamily="18" charset="0"/>
                <a:cs typeface="Times New Roman" panose="02020603050405020304" pitchFamily="18" charset="0"/>
              </a:rPr>
              <a:t>Перечень дорог и улиц местного значения на территории </a:t>
            </a:r>
            <a:r>
              <a:rPr lang="ru-RU" sz="1000" i="1" dirty="0" smtClean="0">
                <a:latin typeface="Century Gothic" panose="020B0502020202020204" pitchFamily="34" charset="0"/>
                <a:ea typeface="Times New Roman" panose="02020603050405020304" pitchFamily="18" charset="0"/>
                <a:cs typeface="Times New Roman" panose="02020603050405020304" pitchFamily="18" charset="0"/>
              </a:rPr>
              <a:t>Карасукского </a:t>
            </a:r>
            <a:r>
              <a:rPr lang="ru-RU" sz="1000" i="1" dirty="0">
                <a:latin typeface="Century Gothic" panose="020B0502020202020204" pitchFamily="34" charset="0"/>
                <a:ea typeface="Times New Roman" panose="02020603050405020304" pitchFamily="18" charset="0"/>
                <a:cs typeface="Times New Roman" panose="02020603050405020304" pitchFamily="18" charset="0"/>
              </a:rPr>
              <a:t>района, требующих капитального </a:t>
            </a:r>
            <a:r>
              <a:rPr lang="ru-RU" sz="1000" i="1" dirty="0" smtClean="0">
                <a:latin typeface="Century Gothic" panose="020B0502020202020204" pitchFamily="34" charset="0"/>
                <a:ea typeface="Times New Roman" panose="02020603050405020304" pitchFamily="18" charset="0"/>
                <a:cs typeface="Times New Roman" panose="02020603050405020304" pitchFamily="18" charset="0"/>
              </a:rPr>
              <a:t>ремонта, по результатам проведенного обследования</a:t>
            </a:r>
            <a:endParaRPr lang="ru-RU" sz="1000" i="1" dirty="0">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23</a:t>
            </a:fld>
            <a:endParaRPr lang="ru-RU" altLang="ru-RU" b="0" dirty="0" smtClean="0">
              <a:latin typeface="Century Gothic" pitchFamily="34" charset="0"/>
            </a:endParaRPr>
          </a:p>
        </p:txBody>
      </p:sp>
      <p:sp>
        <p:nvSpPr>
          <p:cNvPr id="3" name="Прямоугольник 2"/>
          <p:cNvSpPr/>
          <p:nvPr/>
        </p:nvSpPr>
        <p:spPr>
          <a:xfrm>
            <a:off x="65316" y="275159"/>
            <a:ext cx="9237789" cy="369332"/>
          </a:xfrm>
          <a:prstGeom prst="rect">
            <a:avLst/>
          </a:prstGeom>
        </p:spPr>
        <p:txBody>
          <a:bodyPr wrap="square">
            <a:spAutoFit/>
          </a:bodyPr>
          <a:lstStyle/>
          <a:p>
            <a:r>
              <a:rPr lang="en-US" dirty="0" smtClean="0">
                <a:latin typeface="Century Gothic" pitchFamily="34" charset="0"/>
              </a:rPr>
              <a:t>     </a:t>
            </a:r>
            <a:r>
              <a:rPr lang="ru-RU" dirty="0" smtClean="0">
                <a:latin typeface="Century Gothic" pitchFamily="34" charset="0"/>
              </a:rPr>
              <a:t>Обеспечение транспортной связанности территорий</a:t>
            </a:r>
          </a:p>
        </p:txBody>
      </p:sp>
      <p:sp>
        <p:nvSpPr>
          <p:cNvPr id="69633" name="Rectangle 1"/>
          <p:cNvSpPr>
            <a:spLocks noChangeArrowheads="1"/>
          </p:cNvSpPr>
          <p:nvPr/>
        </p:nvSpPr>
        <p:spPr bwMode="auto">
          <a:xfrm>
            <a:off x="478382" y="1918105"/>
            <a:ext cx="9191081"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eaLnBrk="1" hangingPunct="1"/>
            <a:r>
              <a:rPr lang="ru-RU" sz="1000" i="1" dirty="0" smtClean="0">
                <a:latin typeface="Century Gothic" pitchFamily="34" charset="0"/>
              </a:rPr>
              <a:t>Перечень программных мероприятий ПКРТИ города Черепаново</a:t>
            </a:r>
          </a:p>
        </p:txBody>
      </p:sp>
      <p:sp>
        <p:nvSpPr>
          <p:cNvPr id="6" name="Прямоугольник 5"/>
          <p:cNvSpPr/>
          <p:nvPr/>
        </p:nvSpPr>
        <p:spPr>
          <a:xfrm>
            <a:off x="478382" y="779392"/>
            <a:ext cx="9191081" cy="1154162"/>
          </a:xfrm>
          <a:prstGeom prst="rect">
            <a:avLst/>
          </a:prstGeom>
        </p:spPr>
        <p:txBody>
          <a:bodyPr wrap="square">
            <a:spAutoFit/>
          </a:bodyPr>
          <a:lstStyle/>
          <a:p>
            <a:pPr algn="just">
              <a:lnSpc>
                <a:spcPct val="115000"/>
              </a:lnSpc>
              <a:spcAft>
                <a:spcPts val="0"/>
              </a:spcAft>
            </a:pPr>
            <a:r>
              <a:rPr lang="ru-RU" sz="1000" dirty="0">
                <a:latin typeface="Century Gothic" panose="020B0502020202020204" pitchFamily="34" charset="0"/>
                <a:ea typeface="Times New Roman" panose="02020603050405020304" pitchFamily="18" charset="0"/>
              </a:rPr>
              <a:t>Согласно Программе комплексного развития транспортной инфраструктуры (ПКРТИ) Новосибирской </a:t>
            </a:r>
            <a:r>
              <a:rPr lang="ru-RU" sz="1000" dirty="0" smtClean="0">
                <a:latin typeface="Century Gothic" panose="020B0502020202020204" pitchFamily="34" charset="0"/>
                <a:ea typeface="Times New Roman" panose="02020603050405020304" pitchFamily="18" charset="0"/>
              </a:rPr>
              <a:t>области в </a:t>
            </a:r>
            <a:r>
              <a:rPr lang="ru-RU" sz="1000" dirty="0">
                <a:latin typeface="Century Gothic" panose="020B0502020202020204" pitchFamily="34" charset="0"/>
                <a:ea typeface="Times New Roman" panose="02020603050405020304" pitchFamily="18" charset="0"/>
              </a:rPr>
              <a:t>границах </a:t>
            </a:r>
            <a:r>
              <a:rPr lang="ru-RU" sz="1000" dirty="0" smtClean="0">
                <a:latin typeface="Century Gothic" panose="020B0502020202020204" pitchFamily="34" charset="0"/>
                <a:ea typeface="Times New Roman" panose="02020603050405020304" pitchFamily="18" charset="0"/>
              </a:rPr>
              <a:t>Карасукского </a:t>
            </a:r>
            <a:r>
              <a:rPr lang="ru-RU" sz="1000" dirty="0">
                <a:latin typeface="Century Gothic" panose="020B0502020202020204" pitchFamily="34" charset="0"/>
                <a:ea typeface="Times New Roman" panose="02020603050405020304" pitchFamily="18" charset="0"/>
              </a:rPr>
              <a:t>района </a:t>
            </a:r>
            <a:r>
              <a:rPr lang="ru-RU" sz="1000" dirty="0">
                <a:latin typeface="Century Gothic" panose="020B0502020202020204" pitchFamily="34" charset="0"/>
                <a:ea typeface="Times New Roman" panose="02020603050405020304" pitchFamily="18" charset="0"/>
              </a:rPr>
              <a:t>предусмотрен капитальный ремонт автомобильной дороги 50 ОП РЗ 50К-01 а/д «992 км а/д «Р-254» – Купино – Карасук» протяженностью 13,85 км (срок реализации: 2021 - 2022 годы), строительство южного обхода г. Карасук «а/д 50К-17р – а/д 50К-32» протяженностью 8,5 км (срок реализации 2031 – 2040 годы), реконструкция автомобильной дороги муниципального значения 50 ОП МЗ 50Н-1009 «Карасук – Хорошее – Свободный Труд – Калиновка» на участке км 30+500 – км 40+560 протяженностью 10,06 км (срок реализации 2023 – 2024 годы).</a:t>
            </a:r>
            <a:endParaRPr lang="ru-RU" sz="1000" dirty="0">
              <a:effectLst/>
              <a:latin typeface="Century Gothic" panose="020B0502020202020204" pitchFamily="34" charset="0"/>
              <a:ea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848852260"/>
              </p:ext>
            </p:extLst>
          </p:nvPr>
        </p:nvGraphicFramePr>
        <p:xfrm>
          <a:off x="482608" y="2164326"/>
          <a:ext cx="9186916" cy="4367572"/>
        </p:xfrm>
        <a:graphic>
          <a:graphicData uri="http://schemas.openxmlformats.org/drawingml/2006/table">
            <a:tbl>
              <a:tblPr firstRow="1" firstCol="1" bandRow="1">
                <a:tableStyleId>{5C22544A-7EE6-4342-B048-85BDC9FD1C3A}</a:tableStyleId>
              </a:tblPr>
              <a:tblGrid>
                <a:gridCol w="257924"/>
                <a:gridCol w="7920880"/>
                <a:gridCol w="1008112"/>
              </a:tblGrid>
              <a:tr h="178822">
                <a:tc>
                  <a:txBody>
                    <a:bodyPr/>
                    <a:lstStyle/>
                    <a:p>
                      <a:pPr algn="ctr">
                        <a:lnSpc>
                          <a:spcPct val="107000"/>
                        </a:lnSpc>
                        <a:spcAft>
                          <a:spcPts val="0"/>
                        </a:spcAft>
                      </a:pPr>
                      <a:r>
                        <a:rPr lang="ru-RU" sz="800" dirty="0">
                          <a:solidFill>
                            <a:schemeClr val="tx1"/>
                          </a:solidFill>
                          <a:effectLst/>
                          <a:latin typeface="Century Gothic" panose="020B0502020202020204" pitchFamily="34" charset="0"/>
                        </a:rPr>
                        <a:t>№ п/п</a:t>
                      </a:r>
                    </a:p>
                    <a:p>
                      <a:pPr algn="ctr">
                        <a:lnSpc>
                          <a:spcPct val="107000"/>
                        </a:lnSpc>
                        <a:spcAft>
                          <a:spcPts val="0"/>
                        </a:spcAft>
                      </a:pPr>
                      <a:r>
                        <a:rPr lang="ru-RU" sz="800" dirty="0">
                          <a:solidFill>
                            <a:schemeClr val="tx1"/>
                          </a:solidFill>
                          <a:effectLst/>
                          <a:latin typeface="Century Gothic" panose="020B0502020202020204" pitchFamily="34" charset="0"/>
                        </a:rPr>
                        <a:t> </a:t>
                      </a:r>
                      <a:endParaRPr lang="ru-RU" sz="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c>
                  <a:txBody>
                    <a:bodyPr/>
                    <a:lstStyle/>
                    <a:p>
                      <a:pPr algn="ctr">
                        <a:lnSpc>
                          <a:spcPct val="107000"/>
                        </a:lnSpc>
                        <a:spcAft>
                          <a:spcPts val="0"/>
                        </a:spcAft>
                      </a:pPr>
                      <a:r>
                        <a:rPr lang="ru-RU" sz="800" dirty="0">
                          <a:solidFill>
                            <a:schemeClr val="tx1"/>
                          </a:solidFill>
                          <a:effectLst/>
                          <a:latin typeface="Century Gothic" panose="020B0502020202020204" pitchFamily="34" charset="0"/>
                        </a:rPr>
                        <a:t>Наименование мероприятий</a:t>
                      </a:r>
                    </a:p>
                    <a:p>
                      <a:pPr algn="ctr">
                        <a:lnSpc>
                          <a:spcPct val="107000"/>
                        </a:lnSpc>
                        <a:spcAft>
                          <a:spcPts val="0"/>
                        </a:spcAft>
                      </a:pPr>
                      <a:r>
                        <a:rPr lang="ru-RU" sz="800" dirty="0">
                          <a:solidFill>
                            <a:schemeClr val="tx1"/>
                          </a:solidFill>
                          <a:effectLst/>
                          <a:latin typeface="Century Gothic" panose="020B0502020202020204" pitchFamily="34" charset="0"/>
                        </a:rPr>
                        <a:t> </a:t>
                      </a:r>
                      <a:endParaRPr lang="ru-RU" sz="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c>
                  <a:txBody>
                    <a:bodyPr/>
                    <a:lstStyle/>
                    <a:p>
                      <a:pPr algn="ctr">
                        <a:lnSpc>
                          <a:spcPct val="107000"/>
                        </a:lnSpc>
                        <a:spcAft>
                          <a:spcPts val="0"/>
                        </a:spcAft>
                      </a:pPr>
                      <a:r>
                        <a:rPr lang="ru-RU" sz="800" dirty="0">
                          <a:solidFill>
                            <a:schemeClr val="tx1"/>
                          </a:solidFill>
                          <a:effectLst/>
                          <a:latin typeface="Century Gothic" panose="020B0502020202020204" pitchFamily="34" charset="0"/>
                        </a:rPr>
                        <a:t>Сроки реализации программы</a:t>
                      </a:r>
                      <a:endParaRPr lang="ru-RU" sz="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r>
              <a:tr h="119215">
                <a:tc>
                  <a:txBody>
                    <a:bodyPr/>
                    <a:lstStyle/>
                    <a:p>
                      <a:pPr algn="ctr">
                        <a:lnSpc>
                          <a:spcPct val="107000"/>
                        </a:lnSpc>
                        <a:spcAft>
                          <a:spcPts val="0"/>
                        </a:spcAft>
                      </a:pPr>
                      <a:r>
                        <a:rPr lang="ru-RU" sz="800" dirty="0">
                          <a:solidFill>
                            <a:schemeClr val="tx1"/>
                          </a:solidFill>
                          <a:effectLst/>
                          <a:latin typeface="Century Gothic" panose="020B0502020202020204" pitchFamily="34" charset="0"/>
                        </a:rPr>
                        <a:t>1</a:t>
                      </a:r>
                      <a:endParaRPr lang="ru-RU" sz="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tc>
                <a:tc>
                  <a:txBody>
                    <a:bodyPr/>
                    <a:lstStyle/>
                    <a:p>
                      <a:pPr algn="just">
                        <a:lnSpc>
                          <a:spcPct val="107000"/>
                        </a:lnSpc>
                        <a:spcAft>
                          <a:spcPts val="0"/>
                        </a:spcAft>
                      </a:pPr>
                      <a:r>
                        <a:rPr lang="ru-RU" sz="800">
                          <a:effectLst/>
                          <a:latin typeface="Century Gothic" panose="020B0502020202020204" pitchFamily="34" charset="0"/>
                        </a:rPr>
                        <a:t>Содействие мероприятиям по строительству автомобильных дорог в обход города Карасук (16 км)</a:t>
                      </a:r>
                      <a:endParaRPr lang="ru-RU" sz="80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c>
                  <a:txBody>
                    <a:bodyPr/>
                    <a:lstStyle/>
                    <a:p>
                      <a:pPr algn="ctr">
                        <a:lnSpc>
                          <a:spcPct val="107000"/>
                        </a:lnSpc>
                        <a:spcAft>
                          <a:spcPts val="0"/>
                        </a:spcAft>
                      </a:pPr>
                      <a:r>
                        <a:rPr lang="ru-RU" sz="800">
                          <a:effectLst/>
                          <a:latin typeface="Century Gothic" panose="020B0502020202020204" pitchFamily="34" charset="0"/>
                        </a:rPr>
                        <a:t>2021 – 2026г.г.</a:t>
                      </a:r>
                      <a:endParaRPr lang="ru-RU" sz="80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r>
              <a:tr h="298037">
                <a:tc>
                  <a:txBody>
                    <a:bodyPr/>
                    <a:lstStyle/>
                    <a:p>
                      <a:pPr algn="ctr">
                        <a:lnSpc>
                          <a:spcPct val="107000"/>
                        </a:lnSpc>
                        <a:spcAft>
                          <a:spcPts val="0"/>
                        </a:spcAft>
                      </a:pPr>
                      <a:r>
                        <a:rPr lang="ru-RU" sz="800" dirty="0">
                          <a:solidFill>
                            <a:schemeClr val="tx1"/>
                          </a:solidFill>
                          <a:effectLst/>
                          <a:latin typeface="Century Gothic" panose="020B0502020202020204" pitchFamily="34" charset="0"/>
                        </a:rPr>
                        <a:t>2</a:t>
                      </a:r>
                      <a:endParaRPr lang="ru-RU" sz="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tc>
                <a:tc>
                  <a:txBody>
                    <a:bodyPr/>
                    <a:lstStyle/>
                    <a:p>
                      <a:pPr algn="just">
                        <a:lnSpc>
                          <a:spcPct val="107000"/>
                        </a:lnSpc>
                        <a:spcAft>
                          <a:spcPts val="0"/>
                        </a:spcAft>
                      </a:pPr>
                      <a:r>
                        <a:rPr lang="ru-RU" sz="800">
                          <a:effectLst/>
                          <a:latin typeface="Century Gothic" panose="020B0502020202020204" pitchFamily="34" charset="0"/>
                        </a:rPr>
                        <a:t>Содействие мероприятиям по проектированию и строительству путепровода через железнодорожные пути «Карасук-3 – Чебачий» на 380 км а/д «Новосибирск – Кочки – Павлодар (в пред. РФ), а также строительство автомобильной трассы к указанному путепроводу (4,1 км)</a:t>
                      </a:r>
                      <a:endParaRPr lang="ru-RU" sz="80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c>
                  <a:txBody>
                    <a:bodyPr/>
                    <a:lstStyle/>
                    <a:p>
                      <a:pPr algn="ctr">
                        <a:lnSpc>
                          <a:spcPct val="107000"/>
                        </a:lnSpc>
                        <a:spcAft>
                          <a:spcPts val="0"/>
                        </a:spcAft>
                      </a:pPr>
                      <a:r>
                        <a:rPr lang="ru-RU" sz="800">
                          <a:effectLst/>
                          <a:latin typeface="Century Gothic" panose="020B0502020202020204" pitchFamily="34" charset="0"/>
                        </a:rPr>
                        <a:t>2021г. </a:t>
                      </a:r>
                      <a:endParaRPr lang="ru-RU" sz="80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r>
              <a:tr h="715288">
                <a:tc>
                  <a:txBody>
                    <a:bodyPr/>
                    <a:lstStyle/>
                    <a:p>
                      <a:pPr algn="ctr">
                        <a:lnSpc>
                          <a:spcPct val="107000"/>
                        </a:lnSpc>
                        <a:spcAft>
                          <a:spcPts val="0"/>
                        </a:spcAft>
                      </a:pPr>
                      <a:r>
                        <a:rPr lang="ru-RU" sz="800" dirty="0">
                          <a:solidFill>
                            <a:schemeClr val="tx1"/>
                          </a:solidFill>
                          <a:effectLst/>
                          <a:latin typeface="Century Gothic" panose="020B0502020202020204" pitchFamily="34" charset="0"/>
                        </a:rPr>
                        <a:t>3</a:t>
                      </a:r>
                      <a:endParaRPr lang="ru-RU" sz="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tc>
                <a:tc>
                  <a:txBody>
                    <a:bodyPr/>
                    <a:lstStyle/>
                    <a:p>
                      <a:pPr algn="just">
                        <a:lnSpc>
                          <a:spcPct val="107000"/>
                        </a:lnSpc>
                        <a:spcAft>
                          <a:spcPts val="0"/>
                        </a:spcAft>
                      </a:pPr>
                      <a:r>
                        <a:rPr lang="ru-RU" sz="800" dirty="0">
                          <a:effectLst/>
                          <a:latin typeface="Century Gothic" panose="020B0502020202020204" pitchFamily="34" charset="0"/>
                        </a:rPr>
                        <a:t>Реконструкция  или ремонт проезжей части и  благоустройство магистральных улиц  общегородского и районного значения в г. Карасуке:  ул. Ленина (3,4 км), ул. Кутузова (2,4 км), ул. Терешковой (2,4 км), ул. Д. Бедного (1,8 км), ул. Индустриальная (1,3 км), ул. </a:t>
                      </a:r>
                      <a:r>
                        <a:rPr lang="ru-RU" sz="800" dirty="0" err="1">
                          <a:effectLst/>
                          <a:latin typeface="Century Gothic" panose="020B0502020202020204" pitchFamily="34" charset="0"/>
                        </a:rPr>
                        <a:t>Карасукская</a:t>
                      </a:r>
                      <a:r>
                        <a:rPr lang="ru-RU" sz="800" dirty="0">
                          <a:effectLst/>
                          <a:latin typeface="Century Gothic" panose="020B0502020202020204" pitchFamily="34" charset="0"/>
                        </a:rPr>
                        <a:t> (1,03 км), ул. Комсомольская (1,5 км), ул. Пархоменко (1,5 км), ул. Совхозная и </a:t>
                      </a:r>
                      <a:r>
                        <a:rPr lang="ru-RU" sz="800" dirty="0" err="1">
                          <a:effectLst/>
                          <a:latin typeface="Century Gothic" panose="020B0502020202020204" pitchFamily="34" charset="0"/>
                        </a:rPr>
                        <a:t>Телетрансляторная</a:t>
                      </a:r>
                      <a:r>
                        <a:rPr lang="ru-RU" sz="800" dirty="0">
                          <a:effectLst/>
                          <a:latin typeface="Century Gothic" panose="020B0502020202020204" pitchFamily="34" charset="0"/>
                        </a:rPr>
                        <a:t> (2,85 км), ул. Горького (2,5 км), ул. Советская (1,42 км), ул. Тургенева (1,61 км), ул. Фрунзе (1,92 км), ул. Щорса (2,2 км), ул. Октябрьская (1,5 км), ул. Майская (1,1 км), ул. Сибирская (1,99 км),  ул. Сорокина (1,69 км), дамба от ул. Щорса до ул. Заводской (1,72 км)</a:t>
                      </a:r>
                      <a:endParaRPr lang="ru-RU" sz="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c>
                  <a:txBody>
                    <a:bodyPr/>
                    <a:lstStyle/>
                    <a:p>
                      <a:pPr algn="ctr">
                        <a:lnSpc>
                          <a:spcPct val="107000"/>
                        </a:lnSpc>
                        <a:spcAft>
                          <a:spcPts val="0"/>
                        </a:spcAft>
                      </a:pPr>
                      <a:r>
                        <a:rPr lang="ru-RU" sz="800" dirty="0">
                          <a:effectLst/>
                          <a:latin typeface="Century Gothic" panose="020B0502020202020204" pitchFamily="34" charset="0"/>
                        </a:rPr>
                        <a:t>2021 – 2026г.г.</a:t>
                      </a:r>
                      <a:endParaRPr lang="ru-RU" sz="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r>
              <a:tr h="783153">
                <a:tc>
                  <a:txBody>
                    <a:bodyPr/>
                    <a:lstStyle/>
                    <a:p>
                      <a:pPr algn="ctr">
                        <a:lnSpc>
                          <a:spcPct val="107000"/>
                        </a:lnSpc>
                        <a:spcAft>
                          <a:spcPts val="0"/>
                        </a:spcAft>
                      </a:pPr>
                      <a:r>
                        <a:rPr lang="ru-RU" sz="800" dirty="0">
                          <a:solidFill>
                            <a:schemeClr val="tx1"/>
                          </a:solidFill>
                          <a:effectLst/>
                          <a:latin typeface="Century Gothic" panose="020B0502020202020204" pitchFamily="34" charset="0"/>
                        </a:rPr>
                        <a:t>4</a:t>
                      </a:r>
                      <a:endParaRPr lang="ru-RU" sz="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tc>
                <a:tc>
                  <a:txBody>
                    <a:bodyPr/>
                    <a:lstStyle/>
                    <a:p>
                      <a:pPr algn="just">
                        <a:lnSpc>
                          <a:spcPct val="107000"/>
                        </a:lnSpc>
                        <a:spcAft>
                          <a:spcPts val="0"/>
                        </a:spcAft>
                      </a:pPr>
                      <a:r>
                        <a:rPr lang="ru-RU" sz="800">
                          <a:effectLst/>
                          <a:latin typeface="Century Gothic" panose="020B0502020202020204" pitchFamily="34" charset="0"/>
                        </a:rPr>
                        <a:t>Реконструкция или ремонт проезжей части и благоустройство улиц, имеющих твердое покрытие, а также строительство отдельных участков, не имеющих твердого покрытия: ул. Автобазовская (1,36 км), ул. Пархоменко (0,69 км), ул. Белинского (0,7 км), ул. Гагарина (0,75 км), ул. Деповская (0,62 км), ул. Железнодорожная (0,59 км), ул. Есенина (0,9 км), ул. Заводская (2,47 км), ул. Калинина (0,83 км), ул. Кооперативная (0,75 км), ул. Ландика (0,74 км), ул. Луначарского (1,5 км), ул. МПС (0,33 км), ул. Набережная (1,18 км), ул. Садовая (0,69 км), Октябрьская (2,1 км), ул. Рабочая (0,29 км), ул. Серегина (0,37 км), ул. Союзная (0,92 км), ул. Сударева (1,3 км), ул. Тимонова (1,5 км), ул. Транспортная (1,26 км), ул. Чапаева (0,46 км), ул. Чкалова (0,7 км), ул. Б. Хмельницкого (0,5 км), ул. Шукшина (0,95 км), пер. Набатова (0,58 км), ул. Коммунистическая (1,28 км)</a:t>
                      </a:r>
                      <a:endParaRPr lang="ru-RU" sz="80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c>
                  <a:txBody>
                    <a:bodyPr/>
                    <a:lstStyle/>
                    <a:p>
                      <a:pPr algn="ctr">
                        <a:lnSpc>
                          <a:spcPct val="107000"/>
                        </a:lnSpc>
                        <a:spcAft>
                          <a:spcPts val="0"/>
                        </a:spcAft>
                      </a:pPr>
                      <a:r>
                        <a:rPr lang="ru-RU" sz="800">
                          <a:effectLst/>
                          <a:latin typeface="Century Gothic" panose="020B0502020202020204" pitchFamily="34" charset="0"/>
                        </a:rPr>
                        <a:t>2021 – 2026г.г.</a:t>
                      </a:r>
                      <a:endParaRPr lang="ru-RU" sz="80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r>
              <a:tr h="1548172">
                <a:tc>
                  <a:txBody>
                    <a:bodyPr/>
                    <a:lstStyle/>
                    <a:p>
                      <a:pPr algn="ctr">
                        <a:lnSpc>
                          <a:spcPct val="107000"/>
                        </a:lnSpc>
                        <a:spcAft>
                          <a:spcPts val="0"/>
                        </a:spcAft>
                      </a:pPr>
                      <a:r>
                        <a:rPr lang="ru-RU" sz="800" dirty="0">
                          <a:solidFill>
                            <a:schemeClr val="tx1"/>
                          </a:solidFill>
                          <a:effectLst/>
                          <a:latin typeface="Century Gothic" panose="020B0502020202020204" pitchFamily="34" charset="0"/>
                        </a:rPr>
                        <a:t>5</a:t>
                      </a:r>
                      <a:endParaRPr lang="ru-RU" sz="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tc>
                <a:tc>
                  <a:txBody>
                    <a:bodyPr/>
                    <a:lstStyle/>
                    <a:p>
                      <a:pPr algn="just">
                        <a:lnSpc>
                          <a:spcPct val="107000"/>
                        </a:lnSpc>
                        <a:spcAft>
                          <a:spcPts val="0"/>
                        </a:spcAft>
                      </a:pPr>
                      <a:r>
                        <a:rPr lang="ru-RU" sz="800">
                          <a:effectLst/>
                          <a:latin typeface="Century Gothic" panose="020B0502020202020204" pitchFamily="34" charset="0"/>
                        </a:rPr>
                        <a:t>Устройство асфальтового покрытия или реконструкция проезжей части с асфальтовым покрытием и благоустройство  улиц города Карасук: улицы Суворова (0,96 км), Целинная (1,0 км), Партизанская (0,72 км),  Осенняя (0,76 км), Планировочная (0,29 км), Юбилейная (0,74 км), Молочкова (0,81 км), Фурманова (0,57 км), Тимирязева (0,54 км), Солнечная (0,21 км), Котовского (1,07 км), Свердлова (1,1 км), Молодежная (0,49 км), Западная (0,44 км), Мира (0,84 км), Дружбы (0,64 км), Чайковского (0,62 км), Дзержинского (0,68 км), Крупской (0,47 км), Пролетарская (0,24 км), Красносельская (0,38 км), Урицкого (0,38 км), Мичурина (1,34 км),  Куйбышева (0,7 км), Телевизионная (0,97 км), Пушкина (0,68 км), Кирова (0,75 км), Лермонтова (0,91 км), Южная (0,55 км), Гоголя (0,72 км), Зеленая (0,4 км), Кленовая (0,9 км), Сиреневая (0,92 км), Ермака (0,42 км), Тенистая (0,3 км), Крылова (0,2 км), Российская (0,22 км), Цветаевой (0,41 км), Уютная (0,3 км), Победы (1,2 км), Весенняя (0,97 км), Полевая (0,97 км), Интернациональная (0,97 км), Новосибирская (0,97 км), Первомайская (0,97 км), Линейная (0,97 км), Красноармейская (0,97 км), Локомотивная (0,97 км), Строителей (0,97 км), 70 лет Октября (0,97 км), Дорожная (0,97 км), Народная (0,97 км), Островского (0,49 км), Восточная (0,59 км), Дещенко (0,52 км), Лесная (0,53 км), С. Лазо (0,82 км), Северная (0,47 км), Новая (0,24 км), Ленинградская (0,5 км), Комарова (0,34 км), пер. Безымянный (0,35 км), пер. Степной (0,67 км), внутриквартальные проезды и подъезды к объектам внешней дорожной сети и специального назначения (34,65 км) </a:t>
                      </a:r>
                      <a:endParaRPr lang="ru-RU" sz="80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c>
                  <a:txBody>
                    <a:bodyPr/>
                    <a:lstStyle/>
                    <a:p>
                      <a:pPr algn="ctr">
                        <a:lnSpc>
                          <a:spcPct val="107000"/>
                        </a:lnSpc>
                        <a:spcAft>
                          <a:spcPts val="0"/>
                        </a:spcAft>
                      </a:pPr>
                      <a:r>
                        <a:rPr lang="ru-RU" sz="800">
                          <a:effectLst/>
                          <a:latin typeface="Century Gothic" panose="020B0502020202020204" pitchFamily="34" charset="0"/>
                        </a:rPr>
                        <a:t>2026г.</a:t>
                      </a:r>
                      <a:endParaRPr lang="ru-RU" sz="80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r>
              <a:tr h="59607">
                <a:tc>
                  <a:txBody>
                    <a:bodyPr/>
                    <a:lstStyle/>
                    <a:p>
                      <a:pPr algn="ctr">
                        <a:lnSpc>
                          <a:spcPct val="107000"/>
                        </a:lnSpc>
                        <a:spcAft>
                          <a:spcPts val="0"/>
                        </a:spcAft>
                      </a:pPr>
                      <a:r>
                        <a:rPr lang="ru-RU" sz="800" dirty="0">
                          <a:solidFill>
                            <a:schemeClr val="tx1"/>
                          </a:solidFill>
                          <a:effectLst/>
                          <a:latin typeface="Century Gothic" panose="020B0502020202020204" pitchFamily="34" charset="0"/>
                        </a:rPr>
                        <a:t>6</a:t>
                      </a:r>
                      <a:endParaRPr lang="ru-RU" sz="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tc>
                <a:tc>
                  <a:txBody>
                    <a:bodyPr/>
                    <a:lstStyle/>
                    <a:p>
                      <a:pPr algn="just">
                        <a:lnSpc>
                          <a:spcPct val="107000"/>
                        </a:lnSpc>
                        <a:spcAft>
                          <a:spcPts val="0"/>
                        </a:spcAft>
                      </a:pPr>
                      <a:r>
                        <a:rPr lang="ru-RU" sz="800">
                          <a:effectLst/>
                          <a:latin typeface="Century Gothic" panose="020B0502020202020204" pitchFamily="34" charset="0"/>
                        </a:rPr>
                        <a:t>Строительство проезжей части ул. Тимошенко (1,14 км)</a:t>
                      </a:r>
                      <a:endParaRPr lang="ru-RU" sz="80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c>
                  <a:txBody>
                    <a:bodyPr/>
                    <a:lstStyle/>
                    <a:p>
                      <a:pPr algn="ctr">
                        <a:lnSpc>
                          <a:spcPct val="107000"/>
                        </a:lnSpc>
                        <a:spcAft>
                          <a:spcPts val="0"/>
                        </a:spcAft>
                      </a:pPr>
                      <a:r>
                        <a:rPr lang="ru-RU" sz="800">
                          <a:effectLst/>
                          <a:latin typeface="Century Gothic" panose="020B0502020202020204" pitchFamily="34" charset="0"/>
                        </a:rPr>
                        <a:t>2021г.</a:t>
                      </a:r>
                      <a:endParaRPr lang="ru-RU" sz="80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r>
              <a:tr h="59607">
                <a:tc>
                  <a:txBody>
                    <a:bodyPr/>
                    <a:lstStyle/>
                    <a:p>
                      <a:pPr algn="ctr">
                        <a:lnSpc>
                          <a:spcPct val="107000"/>
                        </a:lnSpc>
                        <a:spcAft>
                          <a:spcPts val="0"/>
                        </a:spcAft>
                      </a:pPr>
                      <a:r>
                        <a:rPr lang="ru-RU" sz="800" dirty="0">
                          <a:solidFill>
                            <a:schemeClr val="tx1"/>
                          </a:solidFill>
                          <a:effectLst/>
                          <a:latin typeface="Century Gothic" panose="020B0502020202020204" pitchFamily="34" charset="0"/>
                        </a:rPr>
                        <a:t>7</a:t>
                      </a:r>
                      <a:endParaRPr lang="ru-RU" sz="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tc>
                <a:tc>
                  <a:txBody>
                    <a:bodyPr/>
                    <a:lstStyle/>
                    <a:p>
                      <a:pPr algn="just">
                        <a:lnSpc>
                          <a:spcPct val="107000"/>
                        </a:lnSpc>
                        <a:spcAft>
                          <a:spcPts val="0"/>
                        </a:spcAft>
                      </a:pPr>
                      <a:r>
                        <a:rPr lang="ru-RU" sz="800">
                          <a:effectLst/>
                          <a:latin typeface="Century Gothic" panose="020B0502020202020204" pitchFamily="34" charset="0"/>
                        </a:rPr>
                        <a:t>Ремонт тротуаров (5км)</a:t>
                      </a:r>
                      <a:endParaRPr lang="ru-RU" sz="80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c>
                  <a:txBody>
                    <a:bodyPr/>
                    <a:lstStyle/>
                    <a:p>
                      <a:pPr algn="ctr">
                        <a:lnSpc>
                          <a:spcPct val="107000"/>
                        </a:lnSpc>
                        <a:spcAft>
                          <a:spcPts val="0"/>
                        </a:spcAft>
                      </a:pPr>
                      <a:r>
                        <a:rPr lang="ru-RU" sz="800">
                          <a:effectLst/>
                          <a:latin typeface="Century Gothic" panose="020B0502020202020204" pitchFamily="34" charset="0"/>
                        </a:rPr>
                        <a:t>2021г.</a:t>
                      </a:r>
                      <a:endParaRPr lang="ru-RU" sz="80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r>
              <a:tr h="119215">
                <a:tc>
                  <a:txBody>
                    <a:bodyPr/>
                    <a:lstStyle/>
                    <a:p>
                      <a:pPr algn="ctr">
                        <a:lnSpc>
                          <a:spcPct val="107000"/>
                        </a:lnSpc>
                        <a:spcAft>
                          <a:spcPts val="0"/>
                        </a:spcAft>
                      </a:pPr>
                      <a:r>
                        <a:rPr lang="ru-RU" sz="800" dirty="0">
                          <a:solidFill>
                            <a:schemeClr val="tx1"/>
                          </a:solidFill>
                          <a:effectLst/>
                          <a:latin typeface="Century Gothic" panose="020B0502020202020204" pitchFamily="34" charset="0"/>
                        </a:rPr>
                        <a:t>8</a:t>
                      </a:r>
                      <a:endParaRPr lang="ru-RU" sz="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tc>
                <a:tc>
                  <a:txBody>
                    <a:bodyPr/>
                    <a:lstStyle/>
                    <a:p>
                      <a:pPr algn="just">
                        <a:lnSpc>
                          <a:spcPct val="107000"/>
                        </a:lnSpc>
                        <a:spcAft>
                          <a:spcPts val="0"/>
                        </a:spcAft>
                      </a:pPr>
                      <a:r>
                        <a:rPr lang="ru-RU" sz="800">
                          <a:effectLst/>
                          <a:latin typeface="Century Gothic" panose="020B0502020202020204" pitchFamily="34" charset="0"/>
                        </a:rPr>
                        <a:t>Проектирование и строительство улично-дорожной сети микрорайонов перспективной застройки</a:t>
                      </a:r>
                      <a:endParaRPr lang="ru-RU" sz="80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c>
                  <a:txBody>
                    <a:bodyPr/>
                    <a:lstStyle/>
                    <a:p>
                      <a:pPr algn="ctr">
                        <a:lnSpc>
                          <a:spcPct val="107000"/>
                        </a:lnSpc>
                        <a:spcAft>
                          <a:spcPts val="0"/>
                        </a:spcAft>
                      </a:pPr>
                      <a:r>
                        <a:rPr lang="ru-RU" sz="800">
                          <a:effectLst/>
                          <a:latin typeface="Century Gothic" panose="020B0502020202020204" pitchFamily="34" charset="0"/>
                        </a:rPr>
                        <a:t>2021 – 2026г.г.</a:t>
                      </a:r>
                      <a:endParaRPr lang="ru-RU" sz="80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r>
              <a:tr h="59607">
                <a:tc>
                  <a:txBody>
                    <a:bodyPr/>
                    <a:lstStyle/>
                    <a:p>
                      <a:pPr algn="ctr">
                        <a:lnSpc>
                          <a:spcPct val="107000"/>
                        </a:lnSpc>
                        <a:spcAft>
                          <a:spcPts val="0"/>
                        </a:spcAft>
                      </a:pPr>
                      <a:r>
                        <a:rPr lang="ru-RU" sz="800" dirty="0">
                          <a:solidFill>
                            <a:schemeClr val="tx1"/>
                          </a:solidFill>
                          <a:effectLst/>
                          <a:latin typeface="Century Gothic" panose="020B0502020202020204" pitchFamily="34" charset="0"/>
                        </a:rPr>
                        <a:t>9</a:t>
                      </a:r>
                      <a:endParaRPr lang="ru-RU" sz="8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tc>
                <a:tc>
                  <a:txBody>
                    <a:bodyPr/>
                    <a:lstStyle/>
                    <a:p>
                      <a:pPr algn="just">
                        <a:lnSpc>
                          <a:spcPct val="107000"/>
                        </a:lnSpc>
                        <a:spcAft>
                          <a:spcPts val="0"/>
                        </a:spcAft>
                      </a:pPr>
                      <a:r>
                        <a:rPr lang="ru-RU" sz="800" dirty="0">
                          <a:effectLst/>
                          <a:latin typeface="Century Gothic" panose="020B0502020202020204" pitchFamily="34" charset="0"/>
                        </a:rPr>
                        <a:t>Устройство и ремонт остановочных павильонов</a:t>
                      </a:r>
                      <a:endParaRPr lang="ru-RU" sz="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c>
                  <a:txBody>
                    <a:bodyPr/>
                    <a:lstStyle/>
                    <a:p>
                      <a:pPr algn="ctr">
                        <a:lnSpc>
                          <a:spcPct val="107000"/>
                        </a:lnSpc>
                        <a:spcAft>
                          <a:spcPts val="0"/>
                        </a:spcAft>
                      </a:pPr>
                      <a:r>
                        <a:rPr lang="ru-RU" sz="800" dirty="0">
                          <a:effectLst/>
                          <a:latin typeface="Century Gothic" panose="020B0502020202020204" pitchFamily="34" charset="0"/>
                        </a:rPr>
                        <a:t>2021 – 2026г.г.</a:t>
                      </a:r>
                      <a:endParaRPr lang="ru-RU" sz="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5069" marR="25069" marT="0" marB="0" anchor="ctr"/>
                </a:tc>
              </a:tr>
            </a:tbl>
          </a:graphicData>
        </a:graphic>
      </p:graphicFrame>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останов пла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3589" y="1308269"/>
            <a:ext cx="6973257" cy="49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24</a:t>
            </a:fld>
            <a:endParaRPr lang="ru-RU" altLang="ru-RU" b="0" dirty="0" smtClean="0">
              <a:latin typeface="Century Gothic" pitchFamily="34" charset="0"/>
            </a:endParaRPr>
          </a:p>
        </p:txBody>
      </p:sp>
      <p:sp>
        <p:nvSpPr>
          <p:cNvPr id="3" name="Прямоугольник 2"/>
          <p:cNvSpPr/>
          <p:nvPr/>
        </p:nvSpPr>
        <p:spPr>
          <a:xfrm>
            <a:off x="0" y="215856"/>
            <a:ext cx="9906000" cy="57588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06310" y="288882"/>
            <a:ext cx="9128250" cy="369332"/>
          </a:xfrm>
          <a:prstGeom prst="rect">
            <a:avLst/>
          </a:prstGeom>
        </p:spPr>
        <p:txBody>
          <a:bodyPr wrap="square">
            <a:spAutoFit/>
          </a:bodyPr>
          <a:lstStyle/>
          <a:p>
            <a:r>
              <a:rPr lang="ru-RU" dirty="0" smtClean="0">
                <a:latin typeface="Century Gothic" pitchFamily="34" charset="0"/>
              </a:rPr>
              <a:t>Организация движения маршрутных транспортных средств</a:t>
            </a:r>
          </a:p>
        </p:txBody>
      </p:sp>
      <p:sp>
        <p:nvSpPr>
          <p:cNvPr id="9" name="Прямоугольник 8"/>
          <p:cNvSpPr/>
          <p:nvPr/>
        </p:nvSpPr>
        <p:spPr>
          <a:xfrm>
            <a:off x="452438" y="1308269"/>
            <a:ext cx="2844378" cy="2123658"/>
          </a:xfrm>
          <a:prstGeom prst="rect">
            <a:avLst/>
          </a:prstGeom>
        </p:spPr>
        <p:txBody>
          <a:bodyPr wrap="square">
            <a:spAutoFit/>
          </a:bodyPr>
          <a:lstStyle/>
          <a:p>
            <a:pPr algn="just"/>
            <a:r>
              <a:rPr lang="ru-RU" sz="1200" dirty="0" smtClean="0">
                <a:latin typeface="Century Gothic" pitchFamily="34" charset="0"/>
              </a:rPr>
              <a:t>Для обеспечения безопасного и качественного транспортного обслуживания населения предлагается обустройство </a:t>
            </a:r>
            <a:r>
              <a:rPr lang="ru-RU" sz="1200" dirty="0" smtClean="0">
                <a:latin typeface="Century Gothic" pitchFamily="34" charset="0"/>
              </a:rPr>
              <a:t>19 </a:t>
            </a:r>
            <a:r>
              <a:rPr lang="ru-RU" sz="1200" dirty="0" smtClean="0">
                <a:latin typeface="Century Gothic" pitchFamily="34" charset="0"/>
              </a:rPr>
              <a:t>остановочных пунктов в соответствии с ГОСТ Р 52766-2007 «Дороги автомобильные общего пользования. Элементы обустройства. Общие требования» на маршрутах общественного транспорта.</a:t>
            </a:r>
          </a:p>
        </p:txBody>
      </p:sp>
      <p:sp>
        <p:nvSpPr>
          <p:cNvPr id="8" name="Прямоугольник 7"/>
          <p:cNvSpPr/>
          <p:nvPr/>
        </p:nvSpPr>
        <p:spPr>
          <a:xfrm>
            <a:off x="3403145" y="896394"/>
            <a:ext cx="6234144" cy="400110"/>
          </a:xfrm>
          <a:prstGeom prst="rect">
            <a:avLst/>
          </a:prstGeom>
        </p:spPr>
        <p:txBody>
          <a:bodyPr wrap="square">
            <a:spAutoFit/>
          </a:bodyPr>
          <a:lstStyle/>
          <a:p>
            <a:pPr algn="ctr"/>
            <a:r>
              <a:rPr lang="ru-RU" sz="1000" i="1" dirty="0" smtClean="0">
                <a:latin typeface="Century Gothic" pitchFamily="34" charset="0"/>
                <a:cs typeface="Times New Roman"/>
              </a:rPr>
              <a:t>Схема расположения остановочных пунктов общественного транспорта на территории Карасукского района запланированных к обустройству</a:t>
            </a:r>
            <a:endParaRPr lang="ru-RU" sz="1000" i="1" dirty="0">
              <a:latin typeface="Century Gothic" pitchFamily="34" charset="0"/>
              <a:cs typeface="Times New Roman"/>
            </a:endParaRP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25</a:t>
            </a:fld>
            <a:endParaRPr lang="ru-RU" altLang="ru-RU" b="0" dirty="0" smtClean="0">
              <a:latin typeface="Century Gothic" pitchFamily="34" charset="0"/>
            </a:endParaRPr>
          </a:p>
        </p:txBody>
      </p:sp>
      <p:sp>
        <p:nvSpPr>
          <p:cNvPr id="3" name="Прямоугольник 2"/>
          <p:cNvSpPr/>
          <p:nvPr/>
        </p:nvSpPr>
        <p:spPr>
          <a:xfrm>
            <a:off x="0" y="215856"/>
            <a:ext cx="9906000" cy="71935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69797" y="215856"/>
            <a:ext cx="9128250" cy="646331"/>
          </a:xfrm>
          <a:prstGeom prst="rect">
            <a:avLst/>
          </a:prstGeom>
        </p:spPr>
        <p:txBody>
          <a:bodyPr wrap="square">
            <a:spAutoFit/>
          </a:bodyPr>
          <a:lstStyle/>
          <a:p>
            <a:r>
              <a:rPr lang="ru-RU" dirty="0" smtClean="0">
                <a:latin typeface="Century Gothic" pitchFamily="34" charset="0"/>
              </a:rPr>
              <a:t>Совершенствование системы информационного обеспечения участников дорожного движения</a:t>
            </a:r>
          </a:p>
        </p:txBody>
      </p:sp>
      <p:sp>
        <p:nvSpPr>
          <p:cNvPr id="2" name="Прямоугольник 1"/>
          <p:cNvSpPr/>
          <p:nvPr/>
        </p:nvSpPr>
        <p:spPr>
          <a:xfrm>
            <a:off x="446183" y="1445503"/>
            <a:ext cx="3060402" cy="1569660"/>
          </a:xfrm>
          <a:prstGeom prst="rect">
            <a:avLst/>
          </a:prstGeom>
        </p:spPr>
        <p:txBody>
          <a:bodyPr wrap="square">
            <a:spAutoFit/>
          </a:bodyPr>
          <a:lstStyle/>
          <a:p>
            <a:r>
              <a:rPr lang="ru-RU" sz="1200" dirty="0">
                <a:latin typeface="Century Gothic" pitchFamily="34" charset="0"/>
              </a:rPr>
              <a:t>По результатам проведенного обследования было выявлено, что </a:t>
            </a:r>
            <a:r>
              <a:rPr lang="ru-RU" sz="1200" dirty="0" smtClean="0">
                <a:latin typeface="Century Gothic" pitchFamily="34" charset="0"/>
              </a:rPr>
              <a:t>необходима </a:t>
            </a:r>
            <a:r>
              <a:rPr lang="ru-RU" sz="1200" dirty="0">
                <a:latin typeface="Century Gothic" pitchFamily="34" charset="0"/>
              </a:rPr>
              <a:t>установка дополнительных информационных знаков индивидуального </a:t>
            </a:r>
            <a:r>
              <a:rPr lang="ru-RU" sz="1200" dirty="0" smtClean="0">
                <a:latin typeface="Century Gothic" pitchFamily="34" charset="0"/>
              </a:rPr>
              <a:t>проектирования </a:t>
            </a:r>
            <a:r>
              <a:rPr lang="ru-RU" sz="1200" dirty="0">
                <a:latin typeface="Century Gothic" pitchFamily="34" charset="0"/>
              </a:rPr>
              <a:t>на некоторых участках в границах </a:t>
            </a:r>
            <a:r>
              <a:rPr lang="ru-RU" sz="1200" dirty="0" smtClean="0">
                <a:latin typeface="Century Gothic" pitchFamily="34" charset="0"/>
              </a:rPr>
              <a:t>Карасукского района</a:t>
            </a:r>
            <a:endParaRPr lang="ru-RU" sz="1200" dirty="0">
              <a:latin typeface="Century Gothic" pitchFamily="34" charset="0"/>
            </a:endParaRPr>
          </a:p>
        </p:txBody>
      </p:sp>
      <p:sp>
        <p:nvSpPr>
          <p:cNvPr id="9" name="Прямоугольник 8"/>
          <p:cNvSpPr/>
          <p:nvPr/>
        </p:nvSpPr>
        <p:spPr>
          <a:xfrm>
            <a:off x="3466947" y="1045393"/>
            <a:ext cx="6234144" cy="400110"/>
          </a:xfrm>
          <a:prstGeom prst="rect">
            <a:avLst/>
          </a:prstGeom>
        </p:spPr>
        <p:txBody>
          <a:bodyPr wrap="square">
            <a:spAutoFit/>
          </a:bodyPr>
          <a:lstStyle/>
          <a:p>
            <a:pPr algn="ctr"/>
            <a:r>
              <a:rPr lang="ru-RU" sz="1000" i="1" dirty="0" smtClean="0">
                <a:latin typeface="Century Gothic" pitchFamily="34" charset="0"/>
                <a:cs typeface="Times New Roman"/>
              </a:rPr>
              <a:t>Схема размещения информационных знаков индивидуального проектирования на территории Карасукского района</a:t>
            </a:r>
            <a:endParaRPr lang="ru-RU" sz="1000" i="1" dirty="0">
              <a:latin typeface="Century Gothic" pitchFamily="34" charset="0"/>
              <a:cs typeface="Times New Roman"/>
            </a:endParaRPr>
          </a:p>
        </p:txBody>
      </p:sp>
      <p:pic>
        <p:nvPicPr>
          <p:cNvPr id="14339" name="Picture 3" descr="ИЗИП"/>
          <p:cNvPicPr>
            <a:picLocks noChangeAspect="1" noChangeArrowheads="1"/>
          </p:cNvPicPr>
          <p:nvPr/>
        </p:nvPicPr>
        <p:blipFill>
          <a:blip r:embed="rId3" cstate="print">
            <a:extLst>
              <a:ext uri="{28A0092B-C50C-407E-A947-70E740481C1C}">
                <a14:useLocalDpi xmlns:a14="http://schemas.microsoft.com/office/drawing/2010/main" val="0"/>
              </a:ext>
            </a:extLst>
          </a:blip>
          <a:srcRect l="5078" r="5508"/>
          <a:stretch>
            <a:fillRect/>
          </a:stretch>
        </p:blipFill>
        <p:spPr bwMode="auto">
          <a:xfrm>
            <a:off x="3455735" y="1445504"/>
            <a:ext cx="6213728" cy="490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26</a:t>
            </a:fld>
            <a:endParaRPr lang="ru-RU" altLang="ru-RU" b="0" dirty="0" smtClean="0">
              <a:latin typeface="Century Gothic" pitchFamily="34" charset="0"/>
            </a:endParaRPr>
          </a:p>
        </p:txBody>
      </p:sp>
      <p:sp>
        <p:nvSpPr>
          <p:cNvPr id="3" name="Прямоугольник 2"/>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81372" y="277439"/>
            <a:ext cx="9411286" cy="369332"/>
          </a:xfrm>
          <a:prstGeom prst="rect">
            <a:avLst/>
          </a:prstGeom>
        </p:spPr>
        <p:txBody>
          <a:bodyPr wrap="square">
            <a:spAutoFit/>
          </a:bodyPr>
          <a:lstStyle/>
          <a:p>
            <a:r>
              <a:rPr lang="ru-RU" dirty="0" smtClean="0">
                <a:latin typeface="Century Gothic" pitchFamily="34" charset="0"/>
              </a:rPr>
              <a:t>Обеспечение благоприятных условий для движения инвалидов</a:t>
            </a:r>
          </a:p>
        </p:txBody>
      </p:sp>
      <p:sp>
        <p:nvSpPr>
          <p:cNvPr id="2" name="Прямоугольник 1"/>
          <p:cNvSpPr/>
          <p:nvPr/>
        </p:nvSpPr>
        <p:spPr>
          <a:xfrm>
            <a:off x="452438" y="869915"/>
            <a:ext cx="3780482" cy="1015663"/>
          </a:xfrm>
          <a:prstGeom prst="rect">
            <a:avLst/>
          </a:prstGeom>
        </p:spPr>
        <p:txBody>
          <a:bodyPr wrap="square">
            <a:spAutoFit/>
          </a:bodyPr>
          <a:lstStyle/>
          <a:p>
            <a:r>
              <a:rPr lang="ru-RU" sz="1200" dirty="0" smtClean="0">
                <a:latin typeface="Century Gothic" pitchFamily="34" charset="0"/>
              </a:rPr>
              <a:t>В </a:t>
            </a:r>
            <a:r>
              <a:rPr lang="ru-RU" sz="1200" dirty="0">
                <a:latin typeface="Century Gothic" pitchFamily="34" charset="0"/>
              </a:rPr>
              <a:t>краткосрочной перспективе необходима реализация мероприятий по обеспечению транспортной доступности пешеходных переходов и остановочных пунктов для МГН вблизи медицинских </a:t>
            </a:r>
            <a:r>
              <a:rPr lang="ru-RU" sz="1200" dirty="0" smtClean="0">
                <a:latin typeface="Century Gothic" pitchFamily="34" charset="0"/>
              </a:rPr>
              <a:t>учреждений.</a:t>
            </a:r>
            <a:endParaRPr lang="ru-RU" sz="1200" dirty="0">
              <a:latin typeface="Century Gothic"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730317275"/>
              </p:ext>
            </p:extLst>
          </p:nvPr>
        </p:nvGraphicFramePr>
        <p:xfrm>
          <a:off x="4232919" y="1352069"/>
          <a:ext cx="5359739" cy="5002025"/>
        </p:xfrm>
        <a:graphic>
          <a:graphicData uri="http://schemas.openxmlformats.org/drawingml/2006/table">
            <a:tbl>
              <a:tblPr firstRow="1" firstCol="1" bandRow="1">
                <a:tableStyleId>{5C22544A-7EE6-4342-B048-85BDC9FD1C3A}</a:tableStyleId>
              </a:tblPr>
              <a:tblGrid>
                <a:gridCol w="193650"/>
                <a:gridCol w="2464767"/>
                <a:gridCol w="924888"/>
                <a:gridCol w="1776434"/>
              </a:tblGrid>
              <a:tr h="92361">
                <a:tc>
                  <a:txBody>
                    <a:bodyPr/>
                    <a:lstStyle/>
                    <a:p>
                      <a:pPr algn="ctr">
                        <a:lnSpc>
                          <a:spcPct val="107000"/>
                        </a:lnSpc>
                        <a:spcAft>
                          <a:spcPts val="0"/>
                        </a:spcAft>
                      </a:pPr>
                      <a:r>
                        <a:rPr lang="ru-RU" sz="500" dirty="0">
                          <a:effectLst/>
                          <a:latin typeface="Century Gothic" panose="020B0502020202020204" pitchFamily="34" charset="0"/>
                        </a:rPr>
                        <a:t>№</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Тип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Наименование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Адрес расположения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3</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193089">
                <a:tc>
                  <a:txBody>
                    <a:bodyPr/>
                    <a:lstStyle/>
                    <a:p>
                      <a:pPr algn="ctr">
                        <a:lnSpc>
                          <a:spcPct val="107000"/>
                        </a:lnSpc>
                        <a:spcAft>
                          <a:spcPts val="0"/>
                        </a:spcAft>
                      </a:pPr>
                      <a:r>
                        <a:rPr lang="ru-RU" sz="500">
                          <a:effectLst/>
                          <a:latin typeface="Century Gothic" panose="020B0502020202020204" pitchFamily="34" charset="0"/>
                        </a:rPr>
                        <a:t>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Государственное бюджетное учреждение здравоохранения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err="1">
                          <a:effectLst/>
                          <a:latin typeface="Century Gothic" panose="020B0502020202020204" pitchFamily="34" charset="0"/>
                        </a:rPr>
                        <a:t>Карасукская</a:t>
                      </a:r>
                      <a:r>
                        <a:rPr lang="ru-RU" sz="500" dirty="0">
                          <a:effectLst/>
                          <a:latin typeface="Century Gothic" panose="020B0502020202020204" pitchFamily="34" charset="0"/>
                        </a:rPr>
                        <a:t> центральная районная больница</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г. Карасук, ул. Гагарина, д.1а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193089">
                <a:tc>
                  <a:txBody>
                    <a:bodyPr/>
                    <a:lstStyle/>
                    <a:p>
                      <a:pPr algn="ctr">
                        <a:lnSpc>
                          <a:spcPct val="107000"/>
                        </a:lnSpc>
                        <a:spcAft>
                          <a:spcPts val="0"/>
                        </a:spcAft>
                      </a:pPr>
                      <a:r>
                        <a:rPr lang="ru-RU" sz="500">
                          <a:effectLst/>
                          <a:latin typeface="Century Gothic" panose="020B0502020202020204" pitchFamily="34" charset="0"/>
                        </a:rPr>
                        <a:t>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поселок Александровский, улица Центральная, д.27</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193089">
                <a:tc>
                  <a:txBody>
                    <a:bodyPr/>
                    <a:lstStyle/>
                    <a:p>
                      <a:pPr algn="ctr">
                        <a:lnSpc>
                          <a:spcPct val="107000"/>
                        </a:lnSpc>
                        <a:spcAft>
                          <a:spcPts val="0"/>
                        </a:spcAft>
                      </a:pPr>
                      <a:r>
                        <a:rPr lang="ru-RU" sz="500">
                          <a:effectLst/>
                          <a:latin typeface="Century Gothic" panose="020B0502020202020204" pitchFamily="34" charset="0"/>
                        </a:rPr>
                        <a:t>3</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Анисимовка, улица Заречная, дом 30, помещение 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поселок Астродым, улица Озерная, здание 30б</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5</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Белое, улица Пушкина, дом 9</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6</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Благодатное, ул. Набережная, дом 65</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7</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ФАП</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Богословка, улица Школьная, здание 30б</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193089">
                <a:tc>
                  <a:txBody>
                    <a:bodyPr/>
                    <a:lstStyle/>
                    <a:p>
                      <a:pPr algn="ctr">
                        <a:lnSpc>
                          <a:spcPct val="107000"/>
                        </a:lnSpc>
                        <a:spcAft>
                          <a:spcPts val="0"/>
                        </a:spcAft>
                      </a:pPr>
                      <a:r>
                        <a:rPr lang="ru-RU" sz="500">
                          <a:effectLst/>
                          <a:latin typeface="Century Gothic" panose="020B0502020202020204" pitchFamily="34" charset="0"/>
                        </a:rPr>
                        <a:t>8</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поселок  Грамотино, улица Радужная, дом 1, помещение,1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9</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Лечебно-профилактическое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Амбулатория</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Ирбизино, улица Степной переулок, дом 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10</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ФАП</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 Демидовка, ул. Пушкина, здание 12А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11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Калиновка, улица Школьная, дом 9</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12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Калачи, улица Верхняя, дом 4 помещение 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13</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ФАП</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аул  Карасарт, улица Центральная, дом 11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106694">
                <a:tc>
                  <a:txBody>
                    <a:bodyPr/>
                    <a:lstStyle/>
                    <a:p>
                      <a:pPr algn="ctr">
                        <a:lnSpc>
                          <a:spcPct val="107000"/>
                        </a:lnSpc>
                        <a:spcAft>
                          <a:spcPts val="0"/>
                        </a:spcAft>
                      </a:pPr>
                      <a:r>
                        <a:rPr lang="ru-RU" sz="500">
                          <a:effectLst/>
                          <a:latin typeface="Century Gothic" panose="020B0502020202020204" pitchFamily="34" charset="0"/>
                        </a:rPr>
                        <a:t>14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ФАП</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dirty="0">
                          <a:effectLst/>
                          <a:latin typeface="Century Gothic" panose="020B0502020202020204" pitchFamily="34" charset="0"/>
                        </a:rPr>
                        <a:t>деревня  </a:t>
                      </a:r>
                      <a:r>
                        <a:rPr lang="ru-RU" sz="500" dirty="0" err="1">
                          <a:effectLst/>
                          <a:latin typeface="Century Gothic" panose="020B0502020202020204" pitchFamily="34" charset="0"/>
                        </a:rPr>
                        <a:t>Кукарка</a:t>
                      </a:r>
                      <a:r>
                        <a:rPr lang="ru-RU" sz="500" dirty="0">
                          <a:effectLst/>
                          <a:latin typeface="Century Gothic" panose="020B0502020202020204" pitchFamily="34" charset="0"/>
                        </a:rPr>
                        <a:t>, улица Конторская, дом 22</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15</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поселок  Кучугур, улица Школьная, дом 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16</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ФАП</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Михайловка, улица Советская, дом 28</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17</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ФАП</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Морозовка, улица Пушкина, дом 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203116">
                <a:tc>
                  <a:txBody>
                    <a:bodyPr/>
                    <a:lstStyle/>
                    <a:p>
                      <a:pPr algn="ctr">
                        <a:lnSpc>
                          <a:spcPct val="107000"/>
                        </a:lnSpc>
                        <a:spcAft>
                          <a:spcPts val="0"/>
                        </a:spcAft>
                      </a:pPr>
                      <a:r>
                        <a:rPr lang="ru-RU" sz="500">
                          <a:effectLst/>
                          <a:latin typeface="Century Gothic" panose="020B0502020202020204" pitchFamily="34" charset="0"/>
                        </a:rPr>
                        <a:t>18</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dirty="0">
                          <a:effectLst/>
                          <a:latin typeface="Century Gothic" panose="020B0502020202020204" pitchFamily="34" charset="0"/>
                        </a:rPr>
                        <a:t>село </a:t>
                      </a:r>
                      <a:r>
                        <a:rPr lang="ru-RU" sz="500" dirty="0" err="1">
                          <a:effectLst/>
                          <a:latin typeface="Century Gothic" panose="020B0502020202020204" pitchFamily="34" charset="0"/>
                        </a:rPr>
                        <a:t>Нестеровка</a:t>
                      </a:r>
                      <a:r>
                        <a:rPr lang="ru-RU" sz="500" dirty="0">
                          <a:effectLst/>
                          <a:latin typeface="Century Gothic" panose="020B0502020202020204" pitchFamily="34" charset="0"/>
                        </a:rPr>
                        <a:t>, улица Заречная, дом 10, помещение 2</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dirty="0">
                          <a:effectLst/>
                          <a:latin typeface="Century Gothic" panose="020B0502020202020204" pitchFamily="34" charset="0"/>
                        </a:rPr>
                        <a:t>19</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dirty="0">
                          <a:effectLst/>
                          <a:latin typeface="Century Gothic" panose="020B0502020202020204" pitchFamily="34" charset="0"/>
                        </a:rPr>
                        <a:t>Структурное подразделение лечебно-профилактического учреждения</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ФАП</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аул Нижнебаяновский, улица Центральная, дом 15</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20</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ФАП</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dirty="0">
                          <a:effectLst/>
                          <a:latin typeface="Century Gothic" panose="020B0502020202020204" pitchFamily="34" charset="0"/>
                        </a:rPr>
                        <a:t>деревня  Новоивановка, улица Сиреневая, дом 37а</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21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Новокарасук, улица Южная, здание, 2а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193089">
                <a:tc>
                  <a:txBody>
                    <a:bodyPr/>
                    <a:lstStyle/>
                    <a:p>
                      <a:pPr algn="ctr">
                        <a:lnSpc>
                          <a:spcPct val="107000"/>
                        </a:lnSpc>
                        <a:spcAft>
                          <a:spcPts val="0"/>
                        </a:spcAft>
                      </a:pPr>
                      <a:r>
                        <a:rPr lang="ru-RU" sz="500">
                          <a:effectLst/>
                          <a:latin typeface="Century Gothic" panose="020B0502020202020204" pitchFamily="34" charset="0"/>
                        </a:rPr>
                        <a:t>22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dirty="0">
                          <a:effectLst/>
                          <a:latin typeface="Century Gothic" panose="020B0502020202020204" pitchFamily="34" charset="0"/>
                        </a:rPr>
                        <a:t>Структурное подразделение лечебно-профилактического учреждения</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поселок  Озерное-Титово, улица Заречная, дом 50, квартира 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193089">
                <a:tc>
                  <a:txBody>
                    <a:bodyPr/>
                    <a:lstStyle/>
                    <a:p>
                      <a:pPr algn="ctr">
                        <a:lnSpc>
                          <a:spcPct val="107000"/>
                        </a:lnSpc>
                        <a:spcAft>
                          <a:spcPts val="0"/>
                        </a:spcAft>
                      </a:pPr>
                      <a:r>
                        <a:rPr lang="ru-RU" sz="500">
                          <a:effectLst/>
                          <a:latin typeface="Century Gothic" panose="020B0502020202020204" pitchFamily="34" charset="0"/>
                        </a:rPr>
                        <a:t>23</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dirty="0">
                          <a:effectLst/>
                          <a:latin typeface="Century Gothic" panose="020B0502020202020204" pitchFamily="34" charset="0"/>
                        </a:rPr>
                        <a:t>Структурное подразделение районной больницы </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Октябрьская участковая больница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Октябрьское, улица Комарова, дом 53А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24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поселок  Осиновка, улица Весенняя, дом 5</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6122">
                <a:tc>
                  <a:txBody>
                    <a:bodyPr/>
                    <a:lstStyle/>
                    <a:p>
                      <a:pPr algn="ctr">
                        <a:lnSpc>
                          <a:spcPct val="107000"/>
                        </a:lnSpc>
                        <a:spcAft>
                          <a:spcPts val="0"/>
                        </a:spcAft>
                      </a:pPr>
                      <a:r>
                        <a:rPr lang="ru-RU" sz="500">
                          <a:effectLst/>
                          <a:latin typeface="Century Gothic" panose="020B0502020202020204" pitchFamily="34" charset="0"/>
                        </a:rPr>
                        <a:t>25</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деревня  Павловка, улица Молодежная, дом 24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26</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ФАП</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поселок  Поповка, улица, Ленина, дом 47</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9992">
                <a:tc>
                  <a:txBody>
                    <a:bodyPr/>
                    <a:lstStyle/>
                    <a:p>
                      <a:pPr algn="ctr">
                        <a:lnSpc>
                          <a:spcPct val="107000"/>
                        </a:lnSpc>
                        <a:spcAft>
                          <a:spcPts val="0"/>
                        </a:spcAft>
                      </a:pPr>
                      <a:r>
                        <a:rPr lang="ru-RU" sz="500">
                          <a:effectLst/>
                          <a:latin typeface="Century Gothic" panose="020B0502020202020204" pitchFamily="34" charset="0"/>
                        </a:rPr>
                        <a:t>27</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a:effectLst/>
                          <a:latin typeface="Century Gothic" panose="020B0502020202020204" pitchFamily="34" charset="0"/>
                        </a:rPr>
                        <a:t>ФАП</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Рассказово, улица Школьная, дом 15</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193089">
                <a:tc>
                  <a:txBody>
                    <a:bodyPr/>
                    <a:lstStyle/>
                    <a:p>
                      <a:pPr algn="ctr">
                        <a:lnSpc>
                          <a:spcPct val="107000"/>
                        </a:lnSpc>
                        <a:spcAft>
                          <a:spcPts val="0"/>
                        </a:spcAft>
                      </a:pPr>
                      <a:r>
                        <a:rPr lang="ru-RU" sz="500">
                          <a:effectLst/>
                          <a:latin typeface="Century Gothic" panose="020B0502020202020204" pitchFamily="34" charset="0"/>
                        </a:rPr>
                        <a:t>28</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поселок, Рождественский, переулок  Березовый, дом,4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193089">
                <a:tc>
                  <a:txBody>
                    <a:bodyPr/>
                    <a:lstStyle/>
                    <a:p>
                      <a:pPr algn="ctr">
                        <a:lnSpc>
                          <a:spcPct val="107000"/>
                        </a:lnSpc>
                        <a:spcAft>
                          <a:spcPts val="0"/>
                        </a:spcAft>
                      </a:pPr>
                      <a:r>
                        <a:rPr lang="ru-RU" sz="500">
                          <a:effectLst/>
                          <a:latin typeface="Century Gothic" panose="020B0502020202020204" pitchFamily="34" charset="0"/>
                        </a:rPr>
                        <a:t>29</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dirty="0">
                          <a:effectLst/>
                          <a:latin typeface="Century Gothic" panose="020B0502020202020204" pitchFamily="34" charset="0"/>
                        </a:rPr>
                        <a:t>Структурное подразделение лечебно-профилактического учреждения</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поселок Свободный труд, улица Молодежная, дом 16, помещение2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30</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Сорочиха, улица Зеленая, дом 3А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101275">
                <a:tc>
                  <a:txBody>
                    <a:bodyPr/>
                    <a:lstStyle/>
                    <a:p>
                      <a:pPr algn="ctr">
                        <a:lnSpc>
                          <a:spcPct val="107000"/>
                        </a:lnSpc>
                        <a:spcAft>
                          <a:spcPts val="0"/>
                        </a:spcAft>
                      </a:pPr>
                      <a:r>
                        <a:rPr lang="ru-RU" sz="500">
                          <a:effectLst/>
                          <a:latin typeface="Century Gothic" panose="020B0502020202020204" pitchFamily="34" charset="0"/>
                        </a:rPr>
                        <a:t>31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Лечебно-профилактическое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Амбулатория</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Студеное, улица Центральная, здание 57в</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103210">
                <a:tc>
                  <a:txBody>
                    <a:bodyPr/>
                    <a:lstStyle/>
                    <a:p>
                      <a:pPr algn="ctr">
                        <a:lnSpc>
                          <a:spcPct val="107000"/>
                        </a:lnSpc>
                        <a:spcAft>
                          <a:spcPts val="0"/>
                        </a:spcAft>
                      </a:pPr>
                      <a:r>
                        <a:rPr lang="ru-RU" sz="500">
                          <a:effectLst/>
                          <a:latin typeface="Century Gothic" panose="020B0502020202020204" pitchFamily="34" charset="0"/>
                        </a:rPr>
                        <a:t>32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деревня Токаревка, улица Мира, здание, 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33</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Троицкое, улица Зеленая, здание 78г</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193089">
                <a:tc>
                  <a:txBody>
                    <a:bodyPr/>
                    <a:lstStyle/>
                    <a:p>
                      <a:pPr algn="ctr">
                        <a:lnSpc>
                          <a:spcPct val="107000"/>
                        </a:lnSpc>
                        <a:spcAft>
                          <a:spcPts val="0"/>
                        </a:spcAft>
                      </a:pPr>
                      <a:r>
                        <a:rPr lang="ru-RU" sz="500">
                          <a:effectLst/>
                          <a:latin typeface="Century Gothic" panose="020B0502020202020204" pitchFamily="34" charset="0"/>
                        </a:rPr>
                        <a:t>34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районной больницы </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err="1">
                          <a:effectLst/>
                          <a:latin typeface="Century Gothic" panose="020B0502020202020204" pitchFamily="34" charset="0"/>
                        </a:rPr>
                        <a:t>Хорошенская</a:t>
                      </a:r>
                      <a:r>
                        <a:rPr lang="ru-RU" sz="500" dirty="0">
                          <a:effectLst/>
                          <a:latin typeface="Century Gothic" panose="020B0502020202020204" pitchFamily="34" charset="0"/>
                        </a:rPr>
                        <a:t> участковая больница</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Хорошее, улица Набережная, дом 17</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193089">
                <a:tc>
                  <a:txBody>
                    <a:bodyPr/>
                    <a:lstStyle/>
                    <a:p>
                      <a:pPr algn="ctr">
                        <a:lnSpc>
                          <a:spcPct val="107000"/>
                        </a:lnSpc>
                        <a:spcAft>
                          <a:spcPts val="0"/>
                        </a:spcAft>
                      </a:pPr>
                      <a:r>
                        <a:rPr lang="ru-RU" sz="500">
                          <a:effectLst/>
                          <a:latin typeface="Century Gothic" panose="020B0502020202020204" pitchFamily="34" charset="0"/>
                        </a:rPr>
                        <a:t>35</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поселок Чернозерка, улица Центральная, дом 4, помещение 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135972">
                <a:tc>
                  <a:txBody>
                    <a:bodyPr/>
                    <a:lstStyle/>
                    <a:p>
                      <a:pPr algn="ctr">
                        <a:lnSpc>
                          <a:spcPct val="107000"/>
                        </a:lnSpc>
                        <a:spcAft>
                          <a:spcPts val="0"/>
                        </a:spcAft>
                      </a:pPr>
                      <a:r>
                        <a:rPr lang="ru-RU" sz="500">
                          <a:effectLst/>
                          <a:latin typeface="Century Gothic" panose="020B0502020202020204" pitchFamily="34" charset="0"/>
                        </a:rPr>
                        <a:t>36</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Шейнфельд, улица Мира, дом 12а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3565">
                <a:tc>
                  <a:txBody>
                    <a:bodyPr/>
                    <a:lstStyle/>
                    <a:p>
                      <a:pPr algn="ctr">
                        <a:lnSpc>
                          <a:spcPct val="107000"/>
                        </a:lnSpc>
                        <a:spcAft>
                          <a:spcPts val="0"/>
                        </a:spcAft>
                      </a:pPr>
                      <a:r>
                        <a:rPr lang="ru-RU" sz="500">
                          <a:effectLst/>
                          <a:latin typeface="Century Gothic" panose="020B0502020202020204" pitchFamily="34" charset="0"/>
                        </a:rPr>
                        <a:t>37</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село Шилово-Курья, улица Центральная, дом 25</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38</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Структурное подразделение лечебно-профилактического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ФАП</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a:effectLst/>
                          <a:latin typeface="Century Gothic" panose="020B0502020202020204" pitchFamily="34" charset="0"/>
                        </a:rPr>
                        <a:t>поселок  Ягодный, улица Школьная, дом 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r h="92674">
                <a:tc>
                  <a:txBody>
                    <a:bodyPr/>
                    <a:lstStyle/>
                    <a:p>
                      <a:pPr algn="ctr">
                        <a:lnSpc>
                          <a:spcPct val="107000"/>
                        </a:lnSpc>
                        <a:spcAft>
                          <a:spcPts val="0"/>
                        </a:spcAft>
                      </a:pPr>
                      <a:r>
                        <a:rPr lang="ru-RU" sz="500">
                          <a:effectLst/>
                          <a:latin typeface="Century Gothic" panose="020B0502020202020204" pitchFamily="34" charset="0"/>
                        </a:rPr>
                        <a:t>39</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dirty="0">
                          <a:effectLst/>
                          <a:latin typeface="Century Gothic" panose="020B0502020202020204" pitchFamily="34" charset="0"/>
                        </a:rPr>
                        <a:t>Лечебно-профилактическое учреждение</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gn="ctr">
                        <a:lnSpc>
                          <a:spcPct val="107000"/>
                        </a:lnSpc>
                        <a:spcAft>
                          <a:spcPts val="0"/>
                        </a:spcAft>
                      </a:pPr>
                      <a:r>
                        <a:rPr lang="ru-RU" sz="500" dirty="0">
                          <a:effectLst/>
                          <a:latin typeface="Century Gothic" panose="020B0502020202020204" pitchFamily="34" charset="0"/>
                        </a:rPr>
                        <a:t>Амбулатория</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c>
                  <a:txBody>
                    <a:bodyPr/>
                    <a:lstStyle/>
                    <a:p>
                      <a:pPr>
                        <a:lnSpc>
                          <a:spcPct val="107000"/>
                        </a:lnSpc>
                        <a:spcAft>
                          <a:spcPts val="0"/>
                        </a:spcAft>
                      </a:pPr>
                      <a:r>
                        <a:rPr lang="ru-RU" sz="500" dirty="0">
                          <a:effectLst/>
                          <a:latin typeface="Century Gothic" panose="020B0502020202020204" pitchFamily="34" charset="0"/>
                        </a:rPr>
                        <a:t>с. </a:t>
                      </a:r>
                      <a:r>
                        <a:rPr lang="ru-RU" sz="500" dirty="0" err="1">
                          <a:effectLst/>
                          <a:latin typeface="Century Gothic" panose="020B0502020202020204" pitchFamily="34" charset="0"/>
                        </a:rPr>
                        <a:t>Чернокурья</a:t>
                      </a:r>
                      <a:r>
                        <a:rPr lang="ru-RU" sz="500" dirty="0">
                          <a:effectLst/>
                          <a:latin typeface="Century Gothic" panose="020B0502020202020204" pitchFamily="34" charset="0"/>
                        </a:rPr>
                        <a:t>, ул. Есенина, д. 1/3</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22517" marR="22517" marT="0" marB="0"/>
                </a:tc>
              </a:tr>
            </a:tbl>
          </a:graphicData>
        </a:graphic>
      </p:graphicFrame>
      <p:sp>
        <p:nvSpPr>
          <p:cNvPr id="8" name="Прямоугольник 7"/>
          <p:cNvSpPr/>
          <p:nvPr/>
        </p:nvSpPr>
        <p:spPr>
          <a:xfrm>
            <a:off x="4232918" y="908720"/>
            <a:ext cx="5359739" cy="400110"/>
          </a:xfrm>
          <a:prstGeom prst="rect">
            <a:avLst/>
          </a:prstGeom>
        </p:spPr>
        <p:txBody>
          <a:bodyPr wrap="square">
            <a:spAutoFit/>
          </a:bodyPr>
          <a:lstStyle/>
          <a:p>
            <a:pPr algn="ctr"/>
            <a:r>
              <a:rPr lang="ru-RU" sz="1000" i="1" dirty="0">
                <a:latin typeface="Century Gothic" panose="020B0502020202020204" pitchFamily="34" charset="0"/>
              </a:rPr>
              <a:t>Перечень медицинских учреждений на территории Карасукского района, вблизи которых необходима реализация мероприятий</a:t>
            </a:r>
            <a:endParaRPr lang="ru-RU" sz="1000" i="1" dirty="0">
              <a:latin typeface="Century Gothic" pitchFamily="34" charset="0"/>
              <a:cs typeface="Times New Roman"/>
            </a:endParaRPr>
          </a:p>
        </p:txBody>
      </p:sp>
      <p:sp>
        <p:nvSpPr>
          <p:cNvPr id="6" name="Rectangle 2"/>
          <p:cNvSpPr>
            <a:spLocks noChangeArrowheads="1"/>
          </p:cNvSpPr>
          <p:nvPr/>
        </p:nvSpPr>
        <p:spPr bwMode="auto">
          <a:xfrm>
            <a:off x="181372" y="1800225"/>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361" name="Рисунок 27"/>
          <p:cNvPicPr>
            <a:picLocks noChangeAspect="1" noChangeArrowheads="1"/>
          </p:cNvPicPr>
          <p:nvPr/>
        </p:nvPicPr>
        <p:blipFill>
          <a:blip r:embed="rId3">
            <a:extLst>
              <a:ext uri="{28A0092B-C50C-407E-A947-70E740481C1C}">
                <a14:useLocalDpi xmlns:a14="http://schemas.microsoft.com/office/drawing/2010/main" val="0"/>
              </a:ext>
            </a:extLst>
          </a:blip>
          <a:srcRect l="38181" t="18945" r="35068" b="58788"/>
          <a:stretch>
            <a:fillRect/>
          </a:stretch>
        </p:blipFill>
        <p:spPr bwMode="auto">
          <a:xfrm>
            <a:off x="452438" y="4846614"/>
            <a:ext cx="3510354" cy="16462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452438" y="4446505"/>
            <a:ext cx="35103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Tx/>
              <a:buSzTx/>
              <a:buFontTx/>
              <a:buNone/>
              <a:tabLst/>
            </a:pPr>
            <a:r>
              <a:rPr kumimoji="0" lang="ru-RU" altLang="ru-RU" sz="1000" b="0" i="1" u="none" strike="noStrike" cap="none" normalizeH="0" baseline="0" dirty="0" smtClean="0">
                <a:ln>
                  <a:noFill/>
                </a:ln>
                <a:solidFill>
                  <a:schemeClr val="tx1"/>
                </a:solidFill>
                <a:effectLst/>
                <a:latin typeface="Century Gothic" panose="020B0502020202020204" pitchFamily="34" charset="0"/>
                <a:ea typeface="Times New Roman" panose="02020603050405020304" pitchFamily="18" charset="0"/>
              </a:rPr>
              <a:t>Пример размещения пандусов на пешеходных переходах</a:t>
            </a:r>
            <a:r>
              <a:rPr kumimoji="0" lang="ru-RU" altLang="ru-RU" sz="1000" b="0" i="1" u="none" strike="noStrike" cap="none" normalizeH="0" baseline="0" dirty="0" smtClean="0">
                <a:ln>
                  <a:noFill/>
                </a:ln>
                <a:solidFill>
                  <a:schemeClr val="tx1"/>
                </a:solidFill>
                <a:effectLst/>
                <a:latin typeface="Century Gothic" panose="020B0502020202020204" pitchFamily="34" charset="0"/>
              </a:rPr>
              <a:t> </a:t>
            </a:r>
          </a:p>
        </p:txBody>
      </p:sp>
      <p:sp>
        <p:nvSpPr>
          <p:cNvPr id="10" name="Rectangle 5"/>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5364" name="Рисунок 3379942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320" y="2416863"/>
            <a:ext cx="1928664" cy="199106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a:off x="452438" y="1924158"/>
            <a:ext cx="351035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ru-RU" altLang="ru-RU" sz="1000" i="1" dirty="0" smtClean="0">
                <a:latin typeface="Century Gothic" panose="020B0502020202020204" pitchFamily="34" charset="0"/>
                <a:ea typeface="Times New Roman" panose="02020603050405020304" pitchFamily="18" charset="0"/>
              </a:rPr>
              <a:t>Пример </a:t>
            </a:r>
            <a:r>
              <a:rPr lang="ru-RU" altLang="ru-RU" sz="1000" i="1" dirty="0">
                <a:latin typeface="Century Gothic" panose="020B0502020202020204" pitchFamily="34" charset="0"/>
                <a:ea typeface="Times New Roman" panose="02020603050405020304" pitchFamily="18" charset="0"/>
              </a:rPr>
              <a:t>наземного пешеходного перехода, оборудованного пандусным сходом и тактильной плиткой</a:t>
            </a:r>
          </a:p>
        </p:txBody>
      </p:sp>
    </p:spTree>
    <p:extLst>
      <p:ext uri="{BB962C8B-B14F-4D97-AF65-F5344CB8AC3E}">
        <p14:creationId xmlns:p14="http://schemas.microsoft.com/office/powerpoint/2010/main" val="31952647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93013"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27</a:t>
            </a:fld>
            <a:endParaRPr lang="ru-RU" altLang="ru-RU" b="0" dirty="0" smtClean="0">
              <a:latin typeface="Century Gothic" pitchFamily="34" charset="0"/>
            </a:endParaRPr>
          </a:p>
        </p:txBody>
      </p:sp>
      <p:sp>
        <p:nvSpPr>
          <p:cNvPr id="3" name="Прямоугольник 2"/>
          <p:cNvSpPr/>
          <p:nvPr/>
        </p:nvSpPr>
        <p:spPr>
          <a:xfrm>
            <a:off x="0" y="215856"/>
            <a:ext cx="9906000" cy="58827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36647" y="182620"/>
            <a:ext cx="10047251" cy="646331"/>
          </a:xfrm>
          <a:prstGeom prst="rect">
            <a:avLst/>
          </a:prstGeom>
        </p:spPr>
        <p:txBody>
          <a:bodyPr wrap="square">
            <a:spAutoFit/>
          </a:bodyPr>
          <a:lstStyle/>
          <a:p>
            <a:r>
              <a:rPr lang="ru-RU" dirty="0" smtClean="0">
                <a:latin typeface="Century Gothic" pitchFamily="34" charset="0"/>
              </a:rPr>
              <a:t>Обеспечение маршрутов безопасности движения детей к образовательным организациям</a:t>
            </a:r>
          </a:p>
        </p:txBody>
      </p:sp>
      <p:sp>
        <p:nvSpPr>
          <p:cNvPr id="2" name="Прямоугольник 1"/>
          <p:cNvSpPr/>
          <p:nvPr/>
        </p:nvSpPr>
        <p:spPr>
          <a:xfrm>
            <a:off x="380491" y="1308830"/>
            <a:ext cx="4228947" cy="1015663"/>
          </a:xfrm>
          <a:prstGeom prst="rect">
            <a:avLst/>
          </a:prstGeom>
        </p:spPr>
        <p:txBody>
          <a:bodyPr wrap="square">
            <a:spAutoFit/>
          </a:bodyPr>
          <a:lstStyle/>
          <a:p>
            <a:r>
              <a:rPr lang="ru-RU" sz="1200" dirty="0" smtClean="0">
                <a:latin typeface="Century Gothic" pitchFamily="34" charset="0"/>
              </a:rPr>
              <a:t>На территории </a:t>
            </a:r>
            <a:r>
              <a:rPr lang="ru-RU" sz="1200" dirty="0" smtClean="0">
                <a:latin typeface="Century Gothic" pitchFamily="34" charset="0"/>
              </a:rPr>
              <a:t>Карасукского </a:t>
            </a:r>
            <a:r>
              <a:rPr lang="ru-RU" sz="1200" dirty="0" smtClean="0">
                <a:latin typeface="Century Gothic" pitchFamily="34" charset="0"/>
              </a:rPr>
              <a:t>района в </a:t>
            </a:r>
            <a:r>
              <a:rPr lang="ru-RU" sz="1200" dirty="0">
                <a:latin typeface="Century Gothic" pitchFamily="34" charset="0"/>
              </a:rPr>
              <a:t>краткосрочной перспективе необходима реализация мероприятий по обеспечению безопасности движения детей </a:t>
            </a:r>
            <a:r>
              <a:rPr lang="ru-RU" sz="1200" dirty="0" smtClean="0">
                <a:latin typeface="Century Gothic" pitchFamily="34" charset="0"/>
              </a:rPr>
              <a:t>вблизи общеобразовательных учреждений.</a:t>
            </a:r>
            <a:endParaRPr lang="ru-RU" sz="1200" dirty="0">
              <a:latin typeface="Century Gothic" pitchFamily="34" charset="0"/>
            </a:endParaRPr>
          </a:p>
        </p:txBody>
      </p:sp>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t="12465" b="14722"/>
          <a:stretch/>
        </p:blipFill>
        <p:spPr>
          <a:xfrm>
            <a:off x="468487" y="2503370"/>
            <a:ext cx="4140952" cy="2130441"/>
          </a:xfrm>
          <a:prstGeom prst="rect">
            <a:avLst/>
          </a:prstGeom>
          <a:ln>
            <a:solidFill>
              <a:schemeClr val="accent1"/>
            </a:solidFill>
          </a:ln>
        </p:spPr>
      </p:pic>
      <p:graphicFrame>
        <p:nvGraphicFramePr>
          <p:cNvPr id="6" name="Таблица 5"/>
          <p:cNvGraphicFramePr>
            <a:graphicFrameLocks noGrp="1"/>
          </p:cNvGraphicFramePr>
          <p:nvPr>
            <p:extLst>
              <p:ext uri="{D42A27DB-BD31-4B8C-83A1-F6EECF244321}">
                <p14:modId xmlns:p14="http://schemas.microsoft.com/office/powerpoint/2010/main" val="3348571684"/>
              </p:ext>
            </p:extLst>
          </p:nvPr>
        </p:nvGraphicFramePr>
        <p:xfrm>
          <a:off x="4700972" y="1310951"/>
          <a:ext cx="4968490" cy="5043120"/>
        </p:xfrm>
        <a:graphic>
          <a:graphicData uri="http://schemas.openxmlformats.org/drawingml/2006/table">
            <a:tbl>
              <a:tblPr firstRow="1" firstCol="1" bandRow="1">
                <a:tableStyleId>{5C22544A-7EE6-4342-B048-85BDC9FD1C3A}</a:tableStyleId>
              </a:tblPr>
              <a:tblGrid>
                <a:gridCol w="182667"/>
                <a:gridCol w="1774778"/>
                <a:gridCol w="1671210"/>
                <a:gridCol w="1339835"/>
              </a:tblGrid>
              <a:tr h="84052">
                <a:tc>
                  <a:txBody>
                    <a:bodyPr/>
                    <a:lstStyle/>
                    <a:p>
                      <a:pPr algn="ctr">
                        <a:lnSpc>
                          <a:spcPct val="107000"/>
                        </a:lnSpc>
                        <a:spcAft>
                          <a:spcPts val="0"/>
                        </a:spcAft>
                      </a:pPr>
                      <a:r>
                        <a:rPr lang="ru-RU" sz="500" dirty="0">
                          <a:effectLst/>
                          <a:latin typeface="Century Gothic" panose="020B0502020202020204" pitchFamily="34" charset="0"/>
                        </a:rPr>
                        <a:t>№</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gn="ctr">
                        <a:lnSpc>
                          <a:spcPct val="107000"/>
                        </a:lnSpc>
                        <a:spcAft>
                          <a:spcPts val="0"/>
                        </a:spcAft>
                      </a:pPr>
                      <a:r>
                        <a:rPr lang="ru-RU" sz="500">
                          <a:effectLst/>
                          <a:latin typeface="Century Gothic" panose="020B0502020202020204" pitchFamily="34" charset="0"/>
                        </a:rPr>
                        <a:t>Тип учреждения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gn="ctr">
                        <a:lnSpc>
                          <a:spcPct val="107000"/>
                        </a:lnSpc>
                        <a:spcAft>
                          <a:spcPts val="0"/>
                        </a:spcAft>
                      </a:pPr>
                      <a:r>
                        <a:rPr lang="ru-RU" sz="500">
                          <a:effectLst/>
                          <a:latin typeface="Century Gothic" panose="020B0502020202020204" pitchFamily="34" charset="0"/>
                        </a:rPr>
                        <a:t>Наименование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gn="ctr">
                        <a:lnSpc>
                          <a:spcPct val="107000"/>
                        </a:lnSpc>
                        <a:spcAft>
                          <a:spcPts val="0"/>
                        </a:spcAft>
                      </a:pPr>
                      <a:r>
                        <a:rPr lang="ru-RU" sz="500">
                          <a:effectLst/>
                          <a:latin typeface="Century Gothic" panose="020B0502020202020204" pitchFamily="34" charset="0"/>
                        </a:rPr>
                        <a:t>Адрес расположения</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84052">
                <a:tc>
                  <a:txBody>
                    <a:bodyPr/>
                    <a:lstStyle/>
                    <a:p>
                      <a:pPr algn="ctr">
                        <a:lnSpc>
                          <a:spcPct val="107000"/>
                        </a:lnSpc>
                        <a:spcAft>
                          <a:spcPts val="0"/>
                        </a:spcAft>
                      </a:pPr>
                      <a:r>
                        <a:rPr lang="ru-RU" sz="500">
                          <a:effectLst/>
                          <a:latin typeface="Century Gothic" panose="020B0502020202020204" pitchFamily="34" charset="0"/>
                        </a:rPr>
                        <a:t>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gn="ctr">
                        <a:lnSpc>
                          <a:spcPct val="107000"/>
                        </a:lnSpc>
                        <a:spcAft>
                          <a:spcPts val="0"/>
                        </a:spcAft>
                      </a:pPr>
                      <a:r>
                        <a:rPr lang="ru-RU" sz="500">
                          <a:effectLst/>
                          <a:latin typeface="Century Gothic" panose="020B0502020202020204" pitchFamily="34" charset="0"/>
                        </a:rPr>
                        <a:t>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gn="ctr">
                        <a:lnSpc>
                          <a:spcPct val="107000"/>
                        </a:lnSpc>
                        <a:spcAft>
                          <a:spcPts val="0"/>
                        </a:spcAft>
                      </a:pPr>
                      <a:r>
                        <a:rPr lang="ru-RU" sz="500">
                          <a:effectLst/>
                          <a:latin typeface="Century Gothic" panose="020B0502020202020204" pitchFamily="34" charset="0"/>
                        </a:rPr>
                        <a:t>3</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gn="ctr">
                        <a:lnSpc>
                          <a:spcPct val="107000"/>
                        </a:lnSpc>
                        <a:spcAft>
                          <a:spcPts val="0"/>
                        </a:spcAft>
                      </a:pPr>
                      <a:r>
                        <a:rPr lang="ru-RU" sz="500">
                          <a:effectLst/>
                          <a:latin typeface="Century Gothic" panose="020B0502020202020204" pitchFamily="34" charset="0"/>
                        </a:rPr>
                        <a:t>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Александровская средняя общеобразовательная школа </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Александровка, ул. Школьная, дом 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Беленская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Белое, ул. Пушкина, д. 3</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3</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 </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Благодатская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Благодатное, ул. Набережная, д. 92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Ирбизинская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Ирбизино, ул. Центральная, д. 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5</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Калиновская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Калиновка, ул. Школьная, д.11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6</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Карасартовская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аул Карасарт, ул. Центральная, д.11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7</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Кукаринская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Кукарка, ул. Школьная, д.29</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8</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Михайловская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Михайловка, ул. Школьная, д.21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9</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Морозовская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Морозовка, ул. Пушкина, д.3А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10</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Новоивановская основная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дер. Новоивановка, ул. Сиреневая, д.26</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11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Нижнебаяновская основная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аул Нижнебаяновский, ул. Центральная, д. 24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12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Октябрьская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Октябрьское, ул. Ленина, д.64а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13</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Павловская основная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дер. Павловка, ул. Молодежная, дом 31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14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Поповская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пос. Поповка, ул. Ленина, д.44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dirty="0">
                          <a:effectLst/>
                          <a:latin typeface="Century Gothic" panose="020B0502020202020204" pitchFamily="34" charset="0"/>
                        </a:rPr>
                        <a:t>15</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Рассказовская основная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Рассказово, ул. Школьная, д.17Б</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16</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Рождественская основная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пос. Рождественский, пер. Березовый, д. 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17</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Сорочинская основная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Сорочиха, ул. Зелёная, д.3а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18</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Студеновская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Студеное, ул. 35 лет Победы, д. 26а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19</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Троицкая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Троицкое, ул. Зеленая, д.37г</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20</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Чернокурьинская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Чернокурья, ул. Центральная, д.36</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21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Шилово-Курьинская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Шилово-Курья, ул. Центральная, д.31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22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Хорошенская средняя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 Хорошее, ул. Островского, д.29</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23</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Ягодная основная общеобразовательная школа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пос. Ягодный, ул. Школьная, д.10</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24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Основная общеобразовательная школа №4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г. Карасук, улица Союзная, д.130</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25</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Гимназия №1</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г. Карасук, улица Луначарского, д.44</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26</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Средняя общеобразовательная школа №2</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г. Карасук, улица Щорса, д.17</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27</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Средняя общеобразовательная школа №3</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г. Карасук, улица Коммунистическая, д.11А</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28</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Средняя общеобразовательная школа №5</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г. Карасук, ул. Ленина, дом 157</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r h="168104">
                <a:tc>
                  <a:txBody>
                    <a:bodyPr/>
                    <a:lstStyle/>
                    <a:p>
                      <a:pPr algn="ctr">
                        <a:lnSpc>
                          <a:spcPct val="107000"/>
                        </a:lnSpc>
                        <a:spcAft>
                          <a:spcPts val="0"/>
                        </a:spcAft>
                      </a:pPr>
                      <a:r>
                        <a:rPr lang="ru-RU" sz="500">
                          <a:effectLst/>
                          <a:latin typeface="Century Gothic" panose="020B0502020202020204" pitchFamily="34" charset="0"/>
                        </a:rPr>
                        <a:t>29</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Муниципальное бюджетное общеобразовательное учреждение</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a:effectLst/>
                          <a:latin typeface="Century Gothic" panose="020B0502020202020204" pitchFamily="34" charset="0"/>
                        </a:rPr>
                        <a:t>Технический лицей №176</a:t>
                      </a:r>
                      <a:endParaRPr lang="ru-RU" sz="50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c>
                  <a:txBody>
                    <a:bodyPr/>
                    <a:lstStyle/>
                    <a:p>
                      <a:pPr>
                        <a:lnSpc>
                          <a:spcPct val="107000"/>
                        </a:lnSpc>
                        <a:spcAft>
                          <a:spcPts val="0"/>
                        </a:spcAft>
                      </a:pPr>
                      <a:r>
                        <a:rPr lang="ru-RU" sz="500" dirty="0">
                          <a:effectLst/>
                          <a:latin typeface="Century Gothic" panose="020B0502020202020204" pitchFamily="34" charset="0"/>
                        </a:rPr>
                        <a:t>г. Карасук, ул. Тургенева, д.14</a:t>
                      </a:r>
                      <a:endParaRPr lang="ru-RU" sz="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30500" marR="30500" marT="0" marB="0"/>
                </a:tc>
              </a:tr>
            </a:tbl>
          </a:graphicData>
        </a:graphic>
      </p:graphicFrame>
      <p:sp>
        <p:nvSpPr>
          <p:cNvPr id="11" name="Прямоугольник 10"/>
          <p:cNvSpPr/>
          <p:nvPr/>
        </p:nvSpPr>
        <p:spPr>
          <a:xfrm>
            <a:off x="4700972" y="908720"/>
            <a:ext cx="4968491" cy="400110"/>
          </a:xfrm>
          <a:prstGeom prst="rect">
            <a:avLst/>
          </a:prstGeom>
        </p:spPr>
        <p:txBody>
          <a:bodyPr wrap="square">
            <a:spAutoFit/>
          </a:bodyPr>
          <a:lstStyle/>
          <a:p>
            <a:pPr algn="ctr"/>
            <a:r>
              <a:rPr lang="ru-RU" sz="1000" i="1" dirty="0">
                <a:latin typeface="Century Gothic" panose="020B0502020202020204" pitchFamily="34" charset="0"/>
              </a:rPr>
              <a:t>Перечень </a:t>
            </a:r>
            <a:r>
              <a:rPr lang="ru-RU" sz="1000" i="1" dirty="0" smtClean="0">
                <a:latin typeface="Century Gothic" panose="020B0502020202020204" pitchFamily="34" charset="0"/>
              </a:rPr>
              <a:t>образовательных </a:t>
            </a:r>
            <a:r>
              <a:rPr lang="ru-RU" sz="1000" i="1" dirty="0">
                <a:latin typeface="Century Gothic" panose="020B0502020202020204" pitchFamily="34" charset="0"/>
              </a:rPr>
              <a:t>учреждений на территории Карасукского района, вблизи которых необходима реализация мероприятий</a:t>
            </a:r>
            <a:endParaRPr lang="ru-RU" sz="1000" i="1" dirty="0">
              <a:latin typeface="Century Gothic" pitchFamily="34" charset="0"/>
              <a:cs typeface="Times New Roman"/>
            </a:endParaRP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215856"/>
            <a:ext cx="9906000" cy="58827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68259" y="302940"/>
            <a:ext cx="9699690" cy="369332"/>
          </a:xfrm>
          <a:prstGeom prst="rect">
            <a:avLst/>
          </a:prstGeom>
        </p:spPr>
        <p:txBody>
          <a:bodyPr wrap="square">
            <a:spAutoFit/>
          </a:bodyPr>
          <a:lstStyle/>
          <a:p>
            <a:r>
              <a:rPr lang="ru-RU" dirty="0" smtClean="0">
                <a:latin typeface="Century Gothic" pitchFamily="34" charset="0"/>
              </a:rPr>
              <a:t>Локально-реконструкционные мероприятия ОДД</a:t>
            </a:r>
          </a:p>
        </p:txBody>
      </p:sp>
      <p:sp>
        <p:nvSpPr>
          <p:cNvPr id="6" name="Прямоугольник 5"/>
          <p:cNvSpPr/>
          <p:nvPr/>
        </p:nvSpPr>
        <p:spPr>
          <a:xfrm>
            <a:off x="96771" y="804131"/>
            <a:ext cx="9809229" cy="246221"/>
          </a:xfrm>
          <a:prstGeom prst="rect">
            <a:avLst/>
          </a:prstGeom>
        </p:spPr>
        <p:txBody>
          <a:bodyPr wrap="square">
            <a:spAutoFit/>
          </a:bodyPr>
          <a:lstStyle/>
          <a:p>
            <a:pPr>
              <a:spcAft>
                <a:spcPts val="0"/>
              </a:spcAft>
              <a:tabLst>
                <a:tab pos="2423795" algn="l"/>
                <a:tab pos="2969895" algn="ctr"/>
              </a:tabLst>
            </a:pPr>
            <a:r>
              <a:rPr lang="ru-RU" sz="1000" b="1" u="sng" dirty="0" smtClean="0">
                <a:latin typeface="Century Gothic" pitchFamily="34" charset="0"/>
                <a:ea typeface="Times New Roman"/>
              </a:rPr>
              <a:t>Пересечение </a:t>
            </a:r>
            <a:r>
              <a:rPr lang="ru-RU" sz="1000" b="1" u="sng" dirty="0">
                <a:latin typeface="Century Gothic" pitchFamily="34" charset="0"/>
                <a:ea typeface="Times New Roman"/>
              </a:rPr>
              <a:t>ул. </a:t>
            </a:r>
            <a:r>
              <a:rPr lang="ru-RU" sz="1000" b="1" u="sng" dirty="0" smtClean="0">
                <a:latin typeface="Century Gothic" pitchFamily="34" charset="0"/>
                <a:ea typeface="Times New Roman"/>
              </a:rPr>
              <a:t>Кутузова </a:t>
            </a:r>
            <a:r>
              <a:rPr lang="ru-RU" sz="1000" b="1" u="sng" dirty="0">
                <a:latin typeface="Century Gothic" pitchFamily="34" charset="0"/>
                <a:ea typeface="Times New Roman"/>
              </a:rPr>
              <a:t>– ул. </a:t>
            </a:r>
            <a:r>
              <a:rPr lang="ru-RU" sz="1000" b="1" u="sng" dirty="0" smtClean="0">
                <a:latin typeface="Century Gothic" pitchFamily="34" charset="0"/>
                <a:ea typeface="Times New Roman"/>
              </a:rPr>
              <a:t>Ленина</a:t>
            </a:r>
            <a:endParaRPr lang="ru-RU" sz="1000" b="1" u="sng" dirty="0" smtClean="0">
              <a:latin typeface="Century Gothic" pitchFamily="34" charset="0"/>
              <a:ea typeface="Times New Roman"/>
            </a:endParaRPr>
          </a:p>
        </p:txBody>
      </p:sp>
      <p:sp>
        <p:nvSpPr>
          <p:cNvPr id="27" name="Прямоугольник 26"/>
          <p:cNvSpPr/>
          <p:nvPr/>
        </p:nvSpPr>
        <p:spPr>
          <a:xfrm>
            <a:off x="452439" y="1021958"/>
            <a:ext cx="2700362" cy="253916"/>
          </a:xfrm>
          <a:prstGeom prst="rect">
            <a:avLst/>
          </a:prstGeom>
        </p:spPr>
        <p:txBody>
          <a:bodyPr wrap="square">
            <a:spAutoFit/>
          </a:bodyPr>
          <a:lstStyle/>
          <a:p>
            <a:pPr algn="ctr"/>
            <a:r>
              <a:rPr lang="ru-RU" sz="1050" i="1" dirty="0" smtClean="0">
                <a:latin typeface="Century Gothic" pitchFamily="34" charset="0"/>
                <a:ea typeface="Times New Roman" pitchFamily="18" charset="0"/>
                <a:cs typeface="Arial" pitchFamily="34" charset="0"/>
              </a:rPr>
              <a:t>Существующая схема ОДД</a:t>
            </a:r>
          </a:p>
        </p:txBody>
      </p:sp>
      <p:sp>
        <p:nvSpPr>
          <p:cNvPr id="30" name="Номер слайда 3"/>
          <p:cNvSpPr>
            <a:spLocks noGrp="1"/>
          </p:cNvSpPr>
          <p:nvPr>
            <p:ph type="sldNum" sz="quarter" idx="12"/>
          </p:nvPr>
        </p:nvSpPr>
        <p:spPr bwMode="auto">
          <a:xfrm>
            <a:off x="7654962"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28</a:t>
            </a:fld>
            <a:endParaRPr lang="ru-RU" altLang="ru-RU" b="0" dirty="0" smtClean="0">
              <a:latin typeface="Century Gothic" pitchFamily="34" charset="0"/>
            </a:endParaRPr>
          </a:p>
        </p:txBody>
      </p:sp>
      <p:sp>
        <p:nvSpPr>
          <p:cNvPr id="14" name="Rectangle 1"/>
          <p:cNvSpPr>
            <a:spLocks noChangeArrowheads="1"/>
          </p:cNvSpPr>
          <p:nvPr/>
        </p:nvSpPr>
        <p:spPr bwMode="auto">
          <a:xfrm>
            <a:off x="6947683" y="852237"/>
            <a:ext cx="2708225" cy="415498"/>
          </a:xfrm>
          <a:prstGeom prst="rect">
            <a:avLst/>
          </a:prstGeom>
        </p:spPr>
        <p:txBody>
          <a:bodyPr wrap="square">
            <a:spAutoFit/>
          </a:bodyPr>
          <a:lstStyle/>
          <a:p>
            <a:pPr algn="ctr"/>
            <a:r>
              <a:rPr lang="ru-RU" sz="1050" i="1" dirty="0">
                <a:latin typeface="Century Gothic" pitchFamily="34" charset="0"/>
                <a:ea typeface="Times New Roman" pitchFamily="18" charset="0"/>
                <a:cs typeface="Arial" pitchFamily="34" charset="0"/>
              </a:rPr>
              <a:t>Картограмма скорости движения в </a:t>
            </a:r>
            <a:r>
              <a:rPr lang="ru-RU" sz="1050" i="1" dirty="0" smtClean="0">
                <a:latin typeface="Century Gothic" pitchFamily="34" charset="0"/>
                <a:ea typeface="Times New Roman" pitchFamily="18" charset="0"/>
                <a:cs typeface="Arial" pitchFamily="34" charset="0"/>
              </a:rPr>
              <a:t>утренний </a:t>
            </a:r>
            <a:r>
              <a:rPr lang="ru-RU" sz="1050" i="1" dirty="0">
                <a:latin typeface="Century Gothic" pitchFamily="34" charset="0"/>
                <a:ea typeface="Times New Roman" pitchFamily="18" charset="0"/>
                <a:cs typeface="Arial" pitchFamily="34" charset="0"/>
              </a:rPr>
              <a:t>час «пик»</a:t>
            </a:r>
          </a:p>
        </p:txBody>
      </p:sp>
      <p:sp>
        <p:nvSpPr>
          <p:cNvPr id="16" name="Прямоугольник 15"/>
          <p:cNvSpPr/>
          <p:nvPr/>
        </p:nvSpPr>
        <p:spPr>
          <a:xfrm>
            <a:off x="3744883" y="860933"/>
            <a:ext cx="2648277" cy="415498"/>
          </a:xfrm>
          <a:prstGeom prst="rect">
            <a:avLst/>
          </a:prstGeom>
        </p:spPr>
        <p:txBody>
          <a:bodyPr wrap="square">
            <a:spAutoFit/>
          </a:bodyPr>
          <a:lstStyle/>
          <a:p>
            <a:pPr algn="ctr"/>
            <a:r>
              <a:rPr lang="ru-RU" sz="1050" i="1" dirty="0">
                <a:latin typeface="Century Gothic" pitchFamily="34" charset="0"/>
                <a:ea typeface="Times New Roman" pitchFamily="18" charset="0"/>
                <a:cs typeface="Arial" pitchFamily="34" charset="0"/>
              </a:rPr>
              <a:t>Картограмма интенсивностей ТП </a:t>
            </a:r>
          </a:p>
          <a:p>
            <a:pPr algn="ctr"/>
            <a:r>
              <a:rPr lang="ru-RU" sz="1050" i="1" dirty="0">
                <a:latin typeface="Century Gothic" pitchFamily="34" charset="0"/>
                <a:ea typeface="Times New Roman" pitchFamily="18" charset="0"/>
                <a:cs typeface="Arial" pitchFamily="34" charset="0"/>
              </a:rPr>
              <a:t>в утренний час «пик»</a:t>
            </a:r>
            <a:endParaRPr lang="ru-RU" sz="1050" i="1" dirty="0">
              <a:latin typeface="Century Gothic" pitchFamily="34" charset="0"/>
              <a:ea typeface="Times New Roman" pitchFamily="18" charset="0"/>
              <a:cs typeface="Arial" pitchFamily="34" charset="0"/>
            </a:endParaRPr>
          </a:p>
        </p:txBody>
      </p:sp>
      <p:cxnSp>
        <p:nvCxnSpPr>
          <p:cNvPr id="36" name="Прямая соединительная линия 35"/>
          <p:cNvCxnSpPr/>
          <p:nvPr/>
        </p:nvCxnSpPr>
        <p:spPr>
          <a:xfrm>
            <a:off x="64985" y="3356992"/>
            <a:ext cx="9735699"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0" name="Прямоугольник 39"/>
          <p:cNvSpPr/>
          <p:nvPr/>
        </p:nvSpPr>
        <p:spPr>
          <a:xfrm>
            <a:off x="447547" y="3544661"/>
            <a:ext cx="2705253" cy="253916"/>
          </a:xfrm>
          <a:prstGeom prst="rect">
            <a:avLst/>
          </a:prstGeom>
        </p:spPr>
        <p:txBody>
          <a:bodyPr wrap="square">
            <a:spAutoFit/>
          </a:bodyPr>
          <a:lstStyle/>
          <a:p>
            <a:pPr algn="ctr"/>
            <a:r>
              <a:rPr lang="ru-RU" sz="1050" i="1" dirty="0" smtClean="0">
                <a:latin typeface="Century Gothic" pitchFamily="34" charset="0"/>
                <a:ea typeface="Times New Roman" pitchFamily="18" charset="0"/>
                <a:cs typeface="Arial" pitchFamily="34" charset="0"/>
              </a:rPr>
              <a:t>Предлагаемая схема ОДД</a:t>
            </a:r>
          </a:p>
        </p:txBody>
      </p:sp>
      <p:sp>
        <p:nvSpPr>
          <p:cNvPr id="29" name="Прямоугольник 28"/>
          <p:cNvSpPr/>
          <p:nvPr/>
        </p:nvSpPr>
        <p:spPr>
          <a:xfrm>
            <a:off x="447547" y="5690097"/>
            <a:ext cx="6553449" cy="784830"/>
          </a:xfrm>
          <a:prstGeom prst="rect">
            <a:avLst/>
          </a:prstGeom>
        </p:spPr>
        <p:txBody>
          <a:bodyPr wrap="square">
            <a:spAutoFit/>
          </a:bodyPr>
          <a:lstStyle/>
          <a:p>
            <a:r>
              <a:rPr lang="ru-RU" sz="900" dirty="0" smtClean="0">
                <a:latin typeface="Century Gothic" pitchFamily="34" charset="0"/>
                <a:ea typeface="Times New Roman" pitchFamily="18" charset="0"/>
                <a:cs typeface="Arial" pitchFamily="34" charset="0"/>
              </a:rPr>
              <a:t>На рассматриваемом пересечении в долгосрочной перспективе </a:t>
            </a:r>
            <a:r>
              <a:rPr lang="ru-RU" sz="900" dirty="0" smtClean="0">
                <a:latin typeface="Century Gothic" pitchFamily="34" charset="0"/>
                <a:ea typeface="Times New Roman" pitchFamily="18" charset="0"/>
                <a:cs typeface="Arial" pitchFamily="34" charset="0"/>
              </a:rPr>
              <a:t>предлагается организация кругового движения.</a:t>
            </a:r>
            <a:endParaRPr lang="ru-RU" sz="900" dirty="0">
              <a:latin typeface="Century Gothic" pitchFamily="34" charset="0"/>
              <a:ea typeface="Times New Roman" pitchFamily="18" charset="0"/>
              <a:cs typeface="Arial" pitchFamily="34" charset="0"/>
            </a:endParaRPr>
          </a:p>
          <a:p>
            <a:r>
              <a:rPr lang="ru-RU" sz="900" dirty="0" smtClean="0">
                <a:latin typeface="Century Gothic" pitchFamily="34" charset="0"/>
                <a:ea typeface="Times New Roman" pitchFamily="18" charset="0"/>
                <a:cs typeface="Arial" pitchFamily="34" charset="0"/>
              </a:rPr>
              <a:t>Предлагаемые </a:t>
            </a:r>
            <a:r>
              <a:rPr lang="ru-RU" sz="900" dirty="0">
                <a:latin typeface="Century Gothic" pitchFamily="34" charset="0"/>
                <a:ea typeface="Times New Roman" pitchFamily="18" charset="0"/>
                <a:cs typeface="Arial" pitchFamily="34" charset="0"/>
              </a:rPr>
              <a:t>мероприятия позволят уменьшить среднее время проезда в узле на </a:t>
            </a:r>
            <a:r>
              <a:rPr lang="ru-RU" sz="900" dirty="0" smtClean="0">
                <a:latin typeface="Century Gothic" pitchFamily="34" charset="0"/>
                <a:ea typeface="Times New Roman" pitchFamily="18" charset="0"/>
                <a:cs typeface="Arial" pitchFamily="34" charset="0"/>
              </a:rPr>
              <a:t>7% </a:t>
            </a:r>
            <a:r>
              <a:rPr lang="ru-RU" sz="900" dirty="0">
                <a:latin typeface="Century Gothic" pitchFamily="34" charset="0"/>
                <a:ea typeface="Times New Roman" pitchFamily="18" charset="0"/>
                <a:cs typeface="Arial" pitchFamily="34" charset="0"/>
              </a:rPr>
              <a:t>и увеличить </a:t>
            </a:r>
            <a:r>
              <a:rPr lang="ru-RU" sz="900" dirty="0" smtClean="0">
                <a:latin typeface="Century Gothic" pitchFamily="34" charset="0"/>
                <a:ea typeface="Times New Roman" pitchFamily="18" charset="0"/>
                <a:cs typeface="Arial" pitchFamily="34" charset="0"/>
              </a:rPr>
              <a:t>пропускную </a:t>
            </a:r>
            <a:r>
              <a:rPr lang="ru-RU" sz="900" dirty="0" smtClean="0">
                <a:latin typeface="Century Gothic" pitchFamily="34" charset="0"/>
                <a:ea typeface="Times New Roman" pitchFamily="18" charset="0"/>
                <a:cs typeface="Arial" pitchFamily="34" charset="0"/>
              </a:rPr>
              <a:t>способность. </a:t>
            </a:r>
            <a:r>
              <a:rPr lang="ru-RU" sz="900" dirty="0">
                <a:latin typeface="Century Gothic" pitchFamily="34" charset="0"/>
                <a:ea typeface="Times New Roman" pitchFamily="18" charset="0"/>
                <a:cs typeface="Arial" pitchFamily="34" charset="0"/>
              </a:rPr>
              <a:t>Главным преимуществом реализации предлагаемых мероприятий </a:t>
            </a:r>
            <a:r>
              <a:rPr lang="ru-RU" sz="900" dirty="0" smtClean="0">
                <a:latin typeface="Century Gothic" pitchFamily="34" charset="0"/>
                <a:ea typeface="Times New Roman" pitchFamily="18" charset="0"/>
                <a:cs typeface="Arial" pitchFamily="34" charset="0"/>
              </a:rPr>
              <a:t>является </a:t>
            </a:r>
            <a:r>
              <a:rPr lang="ru-RU" sz="900" dirty="0">
                <a:latin typeface="Century Gothic" pitchFamily="34" charset="0"/>
                <a:ea typeface="Times New Roman" pitchFamily="18" charset="0"/>
                <a:cs typeface="Arial" pitchFamily="34" charset="0"/>
              </a:rPr>
              <a:t>устранение конфликтных точек пересечений транспортных потоков и повышение уровня </a:t>
            </a:r>
            <a:r>
              <a:rPr lang="ru-RU" sz="900" dirty="0" smtClean="0">
                <a:latin typeface="Century Gothic" pitchFamily="34" charset="0"/>
                <a:ea typeface="Times New Roman" pitchFamily="18" charset="0"/>
                <a:cs typeface="Arial" pitchFamily="34" charset="0"/>
              </a:rPr>
              <a:t>БДД.</a:t>
            </a:r>
            <a:endParaRPr lang="ru-RU" sz="900" dirty="0">
              <a:latin typeface="Century Gothic" pitchFamily="34" charset="0"/>
              <a:ea typeface="Times New Roman" pitchFamily="18" charset="0"/>
              <a:cs typeface="Arial" pitchFamily="34" charset="0"/>
            </a:endParaRPr>
          </a:p>
        </p:txBody>
      </p:sp>
      <p:sp>
        <p:nvSpPr>
          <p:cNvPr id="21" name="Прямоугольник 20"/>
          <p:cNvSpPr/>
          <p:nvPr/>
        </p:nvSpPr>
        <p:spPr>
          <a:xfrm>
            <a:off x="10190991" y="3765011"/>
            <a:ext cx="1228869" cy="584775"/>
          </a:xfrm>
          <a:prstGeom prst="rect">
            <a:avLst/>
          </a:prstGeom>
          <a:noFill/>
        </p:spPr>
        <p:txBody>
          <a:bodyPr wrap="square">
            <a:spAutoFit/>
          </a:bodyPr>
          <a:lstStyle/>
          <a:p>
            <a:pPr algn="ctr"/>
            <a:r>
              <a:rPr lang="ru-RU" sz="800" i="1" dirty="0">
                <a:latin typeface="Century Gothic" pitchFamily="34" charset="0"/>
              </a:rPr>
              <a:t>Картограмма плотности ТП </a:t>
            </a:r>
          </a:p>
          <a:p>
            <a:pPr algn="ctr"/>
            <a:r>
              <a:rPr lang="ru-RU" sz="800" i="1" dirty="0">
                <a:latin typeface="Century Gothic" pitchFamily="34" charset="0"/>
              </a:rPr>
              <a:t>с учетом мероприятий</a:t>
            </a:r>
          </a:p>
        </p:txBody>
      </p:sp>
      <p:sp>
        <p:nvSpPr>
          <p:cNvPr id="20" name="Rectangle 1"/>
          <p:cNvSpPr>
            <a:spLocks noChangeArrowheads="1"/>
          </p:cNvSpPr>
          <p:nvPr/>
        </p:nvSpPr>
        <p:spPr bwMode="auto">
          <a:xfrm>
            <a:off x="6947684" y="3416079"/>
            <a:ext cx="2721780" cy="415498"/>
          </a:xfrm>
          <a:prstGeom prst="rect">
            <a:avLst/>
          </a:prstGeom>
        </p:spPr>
        <p:txBody>
          <a:bodyPr wrap="square">
            <a:spAutoFit/>
          </a:bodyPr>
          <a:lstStyle/>
          <a:p>
            <a:pPr algn="ctr"/>
            <a:r>
              <a:rPr lang="ru-RU" sz="1050" i="1" dirty="0">
                <a:latin typeface="Century Gothic" pitchFamily="34" charset="0"/>
                <a:ea typeface="Times New Roman" pitchFamily="18" charset="0"/>
                <a:cs typeface="Arial" pitchFamily="34" charset="0"/>
              </a:rPr>
              <a:t>Картограмма скорости движения </a:t>
            </a:r>
          </a:p>
          <a:p>
            <a:pPr algn="ctr"/>
            <a:r>
              <a:rPr lang="ru-RU" sz="1050" i="1" dirty="0">
                <a:latin typeface="Century Gothic" pitchFamily="34" charset="0"/>
                <a:ea typeface="Times New Roman" pitchFamily="18" charset="0"/>
                <a:cs typeface="Arial" pitchFamily="34" charset="0"/>
              </a:rPr>
              <a:t>с учетом мероприятий</a:t>
            </a:r>
          </a:p>
        </p:txBody>
      </p:sp>
      <p:sp>
        <p:nvSpPr>
          <p:cNvPr id="2" name="Rectangle 2"/>
          <p:cNvSpPr>
            <a:spLocks noChangeArrowheads="1"/>
          </p:cNvSpPr>
          <p:nvPr/>
        </p:nvSpPr>
        <p:spPr bwMode="auto">
          <a:xfrm>
            <a:off x="276643" y="-1372717"/>
            <a:ext cx="346824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17409" name="Picture 1" descr="перек (1)"/>
          <p:cNvPicPr>
            <a:picLocks noChangeAspect="1" noChangeArrowheads="1"/>
          </p:cNvPicPr>
          <p:nvPr/>
        </p:nvPicPr>
        <p:blipFill>
          <a:blip r:embed="rId2">
            <a:extLst>
              <a:ext uri="{28A0092B-C50C-407E-A947-70E740481C1C}">
                <a14:useLocalDpi xmlns:a14="http://schemas.microsoft.com/office/drawing/2010/main" val="0"/>
              </a:ext>
            </a:extLst>
          </a:blip>
          <a:srcRect l="15315" t="15413" r="16458" b="13261"/>
          <a:stretch>
            <a:fillRect/>
          </a:stretch>
        </p:blipFill>
        <p:spPr bwMode="auto">
          <a:xfrm>
            <a:off x="450478" y="1271631"/>
            <a:ext cx="2702322" cy="1995676"/>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24"/>
          <p:cNvPicPr/>
          <p:nvPr/>
        </p:nvPicPr>
        <p:blipFill rotWithShape="1">
          <a:blip r:embed="rId3"/>
          <a:srcRect l="20775" t="70373" r="60787" b="14063"/>
          <a:stretch/>
        </p:blipFill>
        <p:spPr bwMode="auto">
          <a:xfrm>
            <a:off x="3905644" y="1311095"/>
            <a:ext cx="2289963" cy="1541841"/>
          </a:xfrm>
          <a:prstGeom prst="rect">
            <a:avLst/>
          </a:prstGeom>
          <a:ln>
            <a:noFill/>
          </a:ln>
          <a:extLst>
            <a:ext uri="{53640926-AAD7-44D8-BBD7-CCE9431645EC}">
              <a14:shadowObscured xmlns:a14="http://schemas.microsoft.com/office/drawing/2010/main"/>
            </a:ext>
          </a:extLst>
        </p:spPr>
      </p:pic>
      <p:sp>
        <p:nvSpPr>
          <p:cNvPr id="4" name="Rectangle 4"/>
          <p:cNvSpPr>
            <a:spLocks noChangeArrowheads="1"/>
          </p:cNvSpPr>
          <p:nvPr/>
        </p:nvSpPr>
        <p:spPr bwMode="auto">
          <a:xfrm>
            <a:off x="0" y="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7411" name="Picture 3" descr="скорость кар"/>
          <p:cNvPicPr>
            <a:picLocks noChangeAspect="1" noChangeArrowheads="1"/>
          </p:cNvPicPr>
          <p:nvPr/>
        </p:nvPicPr>
        <p:blipFill>
          <a:blip r:embed="rId4">
            <a:extLst>
              <a:ext uri="{28A0092B-C50C-407E-A947-70E740481C1C}">
                <a14:useLocalDpi xmlns:a14="http://schemas.microsoft.com/office/drawing/2010/main" val="0"/>
              </a:ext>
            </a:extLst>
          </a:blip>
          <a:srcRect l="15504" t="15594" r="16684" b="13797"/>
          <a:stretch>
            <a:fillRect/>
          </a:stretch>
        </p:blipFill>
        <p:spPr bwMode="auto">
          <a:xfrm>
            <a:off x="6947683" y="1275874"/>
            <a:ext cx="2708224" cy="19914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1355817" y="4011680"/>
            <a:ext cx="27919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17413" name="Picture 5" descr="перек пр"/>
          <p:cNvPicPr>
            <a:picLocks noChangeAspect="1" noChangeArrowheads="1"/>
          </p:cNvPicPr>
          <p:nvPr/>
        </p:nvPicPr>
        <p:blipFill>
          <a:blip r:embed="rId5">
            <a:extLst>
              <a:ext uri="{28A0092B-C50C-407E-A947-70E740481C1C}">
                <a14:useLocalDpi xmlns:a14="http://schemas.microsoft.com/office/drawing/2010/main" val="0"/>
              </a:ext>
            </a:extLst>
          </a:blip>
          <a:srcRect l="15277" t="16191" r="11458" b="13594"/>
          <a:stretch>
            <a:fillRect/>
          </a:stretch>
        </p:blipFill>
        <p:spPr bwMode="auto">
          <a:xfrm>
            <a:off x="447547" y="3823707"/>
            <a:ext cx="2705253" cy="18335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Таблица 7"/>
          <p:cNvGraphicFramePr>
            <a:graphicFrameLocks noGrp="1"/>
          </p:cNvGraphicFramePr>
          <p:nvPr>
            <p:extLst>
              <p:ext uri="{D42A27DB-BD31-4B8C-83A1-F6EECF244321}">
                <p14:modId xmlns:p14="http://schemas.microsoft.com/office/powerpoint/2010/main" val="1424358687"/>
              </p:ext>
            </p:extLst>
          </p:nvPr>
        </p:nvGraphicFramePr>
        <p:xfrm>
          <a:off x="3229929" y="3817457"/>
          <a:ext cx="3631283" cy="1598422"/>
        </p:xfrm>
        <a:graphic>
          <a:graphicData uri="http://schemas.openxmlformats.org/drawingml/2006/table">
            <a:tbl>
              <a:tblPr firstRow="1" firstCol="1" bandRow="1">
                <a:tableStyleId>{5C22544A-7EE6-4342-B048-85BDC9FD1C3A}</a:tableStyleId>
              </a:tblPr>
              <a:tblGrid>
                <a:gridCol w="487123"/>
                <a:gridCol w="487123"/>
                <a:gridCol w="304132"/>
                <a:gridCol w="227275"/>
                <a:gridCol w="464981"/>
                <a:gridCol w="553550"/>
                <a:gridCol w="464981"/>
                <a:gridCol w="642118"/>
              </a:tblGrid>
              <a:tr h="223162">
                <a:tc rowSpan="2">
                  <a:txBody>
                    <a:bodyPr/>
                    <a:lstStyle/>
                    <a:p>
                      <a:pPr algn="ctr">
                        <a:lnSpc>
                          <a:spcPct val="107000"/>
                        </a:lnSpc>
                        <a:spcAft>
                          <a:spcPts val="0"/>
                        </a:spcAft>
                      </a:pPr>
                      <a:r>
                        <a:rPr lang="ru-RU" sz="700" dirty="0">
                          <a:effectLst/>
                          <a:latin typeface="Century Gothic" panose="020B0502020202020204" pitchFamily="34" charset="0"/>
                        </a:rPr>
                        <a:t>№ контроль-</a:t>
                      </a:r>
                      <a:r>
                        <a:rPr lang="ru-RU" sz="700" dirty="0" err="1">
                          <a:effectLst/>
                          <a:latin typeface="Century Gothic" panose="020B0502020202020204" pitchFamily="34" charset="0"/>
                        </a:rPr>
                        <a:t>ного</a:t>
                      </a:r>
                      <a:r>
                        <a:rPr lang="ru-RU" sz="700" dirty="0">
                          <a:effectLst/>
                          <a:latin typeface="Century Gothic" panose="020B0502020202020204" pitchFamily="34" charset="0"/>
                        </a:rPr>
                        <a:t> сечения</a:t>
                      </a:r>
                    </a:p>
                    <a:p>
                      <a:pPr algn="ctr">
                        <a:lnSpc>
                          <a:spcPct val="107000"/>
                        </a:lnSpc>
                        <a:spcAft>
                          <a:spcPts val="0"/>
                        </a:spcAft>
                      </a:pPr>
                      <a:r>
                        <a:rPr lang="en-US" sz="700" dirty="0">
                          <a:effectLst/>
                          <a:latin typeface="Century Gothic" panose="020B0502020202020204" pitchFamily="34" charset="0"/>
                        </a:rPr>
                        <a:t>(</a:t>
                      </a:r>
                      <a:r>
                        <a:rPr lang="ru-RU" sz="700" dirty="0">
                          <a:effectLst/>
                          <a:latin typeface="Century Gothic" panose="020B0502020202020204" pitchFamily="34" charset="0"/>
                        </a:rPr>
                        <a:t>выезд</a:t>
                      </a:r>
                      <a:r>
                        <a:rPr lang="en-US" sz="700" dirty="0">
                          <a:effectLst/>
                          <a:latin typeface="Century Gothic" panose="020B0502020202020204" pitchFamily="34" charset="0"/>
                        </a:rPr>
                        <a:t>)</a:t>
                      </a:r>
                      <a:endParaRPr lang="ru-RU" sz="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rowSpan="2">
                  <a:txBody>
                    <a:bodyPr/>
                    <a:lstStyle/>
                    <a:p>
                      <a:pPr algn="ctr">
                        <a:lnSpc>
                          <a:spcPct val="107000"/>
                        </a:lnSpc>
                        <a:spcAft>
                          <a:spcPts val="0"/>
                        </a:spcAft>
                      </a:pPr>
                      <a:r>
                        <a:rPr lang="ru-RU" sz="700">
                          <a:effectLst/>
                          <a:latin typeface="Century Gothic" panose="020B0502020202020204" pitchFamily="34" charset="0"/>
                        </a:rPr>
                        <a:t>№ контроль-ного сечения</a:t>
                      </a:r>
                    </a:p>
                    <a:p>
                      <a:pPr algn="ctr">
                        <a:lnSpc>
                          <a:spcPct val="107000"/>
                        </a:lnSpc>
                        <a:spcAft>
                          <a:spcPts val="0"/>
                        </a:spcAft>
                      </a:pPr>
                      <a:r>
                        <a:rPr lang="ru-RU" sz="700">
                          <a:effectLst/>
                          <a:latin typeface="Century Gothic" panose="020B0502020202020204" pitchFamily="34" charset="0"/>
                        </a:rPr>
                        <a:t>(въезд)</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gridSpan="3">
                  <a:txBody>
                    <a:bodyPr/>
                    <a:lstStyle/>
                    <a:p>
                      <a:pPr algn="ctr">
                        <a:lnSpc>
                          <a:spcPct val="107000"/>
                        </a:lnSpc>
                        <a:spcAft>
                          <a:spcPts val="0"/>
                        </a:spcAft>
                      </a:pPr>
                      <a:r>
                        <a:rPr lang="ru-RU" sz="700">
                          <a:effectLst/>
                          <a:latin typeface="Century Gothic" panose="020B0502020202020204" pitchFamily="34" charset="0"/>
                        </a:rPr>
                        <a:t>Существующая схема ОДД</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hMerge="1">
                  <a:txBody>
                    <a:bodyPr/>
                    <a:lstStyle/>
                    <a:p>
                      <a:endParaRPr lang="ru-RU"/>
                    </a:p>
                  </a:txBody>
                  <a:tcPr/>
                </a:tc>
                <a:tc hMerge="1">
                  <a:txBody>
                    <a:bodyPr/>
                    <a:lstStyle/>
                    <a:p>
                      <a:endParaRPr lang="ru-RU"/>
                    </a:p>
                  </a:txBody>
                  <a:tcPr/>
                </a:tc>
                <a:tc gridSpan="2">
                  <a:txBody>
                    <a:bodyPr/>
                    <a:lstStyle/>
                    <a:p>
                      <a:pPr algn="ctr">
                        <a:lnSpc>
                          <a:spcPct val="107000"/>
                        </a:lnSpc>
                        <a:spcAft>
                          <a:spcPts val="0"/>
                        </a:spcAft>
                      </a:pPr>
                      <a:r>
                        <a:rPr lang="ru-RU" sz="700">
                          <a:effectLst/>
                          <a:latin typeface="Century Gothic" panose="020B0502020202020204" pitchFamily="34" charset="0"/>
                        </a:rPr>
                        <a:t>Предлагаемая схема ОДД</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hMerge="1">
                  <a:txBody>
                    <a:bodyPr/>
                    <a:lstStyle/>
                    <a:p>
                      <a:endParaRPr lang="ru-RU"/>
                    </a:p>
                  </a:txBody>
                  <a:tcPr/>
                </a:tc>
                <a:tc>
                  <a:txBody>
                    <a:bodyPr/>
                    <a:lstStyle/>
                    <a:p>
                      <a:pPr algn="ctr">
                        <a:lnSpc>
                          <a:spcPct val="107000"/>
                        </a:lnSpc>
                        <a:spcAft>
                          <a:spcPts val="0"/>
                        </a:spcAft>
                      </a:pPr>
                      <a:r>
                        <a:rPr lang="ru-RU" sz="700">
                          <a:effectLst/>
                          <a:latin typeface="Century Gothic" panose="020B0502020202020204" pitchFamily="34" charset="0"/>
                        </a:rPr>
                        <a:t>Сравнение</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r>
              <a:tr h="446325">
                <a:tc vMerge="1">
                  <a:txBody>
                    <a:bodyPr/>
                    <a:lstStyle/>
                    <a:p>
                      <a:endParaRPr lang="ru-RU"/>
                    </a:p>
                  </a:txBody>
                  <a:tcPr/>
                </a:tc>
                <a:tc vMerge="1">
                  <a:txBody>
                    <a:bodyPr/>
                    <a:lstStyle/>
                    <a:p>
                      <a:endParaRPr lang="ru-RU"/>
                    </a:p>
                  </a:txBody>
                  <a:tcPr/>
                </a:tc>
                <a:tc gridSpan="2">
                  <a:txBody>
                    <a:bodyPr/>
                    <a:lstStyle/>
                    <a:p>
                      <a:pPr algn="ctr">
                        <a:lnSpc>
                          <a:spcPct val="107000"/>
                        </a:lnSpc>
                        <a:spcAft>
                          <a:spcPts val="0"/>
                        </a:spcAft>
                      </a:pPr>
                      <a:r>
                        <a:rPr lang="ru-RU" sz="700" dirty="0" err="1">
                          <a:effectLst/>
                          <a:latin typeface="Century Gothic" panose="020B0502020202020204" pitchFamily="34" charset="0"/>
                        </a:rPr>
                        <a:t>Интен-сивность</a:t>
                      </a:r>
                      <a:r>
                        <a:rPr lang="ru-RU" sz="700" dirty="0">
                          <a:effectLst/>
                          <a:latin typeface="Century Gothic" panose="020B0502020202020204" pitchFamily="34" charset="0"/>
                        </a:rPr>
                        <a:t> движения, ед./час</a:t>
                      </a:r>
                      <a:endParaRPr lang="ru-RU" sz="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hMerge="1">
                  <a:txBody>
                    <a:bodyPr/>
                    <a:lstStyle/>
                    <a:p>
                      <a:endParaRPr lang="ru-RU"/>
                    </a:p>
                  </a:txBody>
                  <a:tcPr/>
                </a:tc>
                <a:tc>
                  <a:txBody>
                    <a:bodyPr/>
                    <a:lstStyle/>
                    <a:p>
                      <a:pPr algn="ctr">
                        <a:lnSpc>
                          <a:spcPct val="107000"/>
                        </a:lnSpc>
                        <a:spcAft>
                          <a:spcPts val="0"/>
                        </a:spcAft>
                      </a:pPr>
                      <a:r>
                        <a:rPr lang="ru-RU" sz="700">
                          <a:effectLst/>
                          <a:latin typeface="Century Gothic" panose="020B0502020202020204" pitchFamily="34" charset="0"/>
                        </a:rPr>
                        <a:t>Среднее время в пути, сек.</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pPr>
                      <a:r>
                        <a:rPr lang="ru-RU" sz="700">
                          <a:effectLst/>
                          <a:latin typeface="Century Gothic" panose="020B0502020202020204" pitchFamily="34" charset="0"/>
                        </a:rPr>
                        <a:t>Интен-сивность движения, ед./час</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pPr>
                      <a:r>
                        <a:rPr lang="ru-RU" sz="700">
                          <a:effectLst/>
                          <a:latin typeface="Century Gothic" panose="020B0502020202020204" pitchFamily="34" charset="0"/>
                        </a:rPr>
                        <a:t>Среднее время в пути, сек.</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pPr>
                      <a:r>
                        <a:rPr lang="ru-RU" sz="700" dirty="0">
                          <a:effectLst/>
                          <a:latin typeface="Century Gothic" panose="020B0502020202020204" pitchFamily="34" charset="0"/>
                        </a:rPr>
                        <a:t>Среднее время в пути, %</a:t>
                      </a:r>
                      <a:endParaRPr lang="ru-RU" sz="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r>
              <a:tr h="111581">
                <a:tc rowSpan="2">
                  <a:txBody>
                    <a:bodyPr/>
                    <a:lstStyle/>
                    <a:p>
                      <a:pPr algn="ctr">
                        <a:lnSpc>
                          <a:spcPct val="107000"/>
                        </a:lnSpc>
                        <a:spcAft>
                          <a:spcPts val="0"/>
                        </a:spcAft>
                        <a:tabLst>
                          <a:tab pos="2105025" algn="l"/>
                        </a:tabLst>
                      </a:pPr>
                      <a:r>
                        <a:rPr lang="ru-RU" sz="700">
                          <a:effectLst/>
                          <a:latin typeface="Century Gothic" panose="020B0502020202020204" pitchFamily="34" charset="0"/>
                        </a:rPr>
                        <a:t>1</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ctr"/>
                </a:tc>
                <a:tc>
                  <a:txBody>
                    <a:bodyPr/>
                    <a:lstStyle/>
                    <a:p>
                      <a:pPr algn="ctr">
                        <a:lnSpc>
                          <a:spcPct val="107000"/>
                        </a:lnSpc>
                        <a:spcAft>
                          <a:spcPts val="0"/>
                        </a:spcAft>
                        <a:tabLst>
                          <a:tab pos="2105025" algn="l"/>
                        </a:tabLst>
                      </a:pPr>
                      <a:r>
                        <a:rPr lang="ru-RU" sz="700">
                          <a:effectLst/>
                          <a:latin typeface="Century Gothic" panose="020B0502020202020204" pitchFamily="34" charset="0"/>
                        </a:rPr>
                        <a:t>4</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gridSpan="2">
                  <a:txBody>
                    <a:bodyPr/>
                    <a:lstStyle/>
                    <a:p>
                      <a:pPr algn="ctr">
                        <a:lnSpc>
                          <a:spcPct val="107000"/>
                        </a:lnSpc>
                        <a:spcAft>
                          <a:spcPts val="0"/>
                        </a:spcAft>
                        <a:tabLst>
                          <a:tab pos="2105025" algn="l"/>
                        </a:tabLst>
                      </a:pPr>
                      <a:r>
                        <a:rPr lang="ru-RU" sz="700">
                          <a:effectLst/>
                          <a:latin typeface="Century Gothic" panose="020B0502020202020204" pitchFamily="34" charset="0"/>
                        </a:rPr>
                        <a:t>22</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hMerge="1">
                  <a:txBody>
                    <a:bodyPr/>
                    <a:lstStyle/>
                    <a:p>
                      <a:endParaRPr lang="ru-RU"/>
                    </a:p>
                  </a:txBody>
                  <a:tcPr/>
                </a:tc>
                <a:tc>
                  <a:txBody>
                    <a:bodyPr/>
                    <a:lstStyle/>
                    <a:p>
                      <a:pPr algn="ctr">
                        <a:lnSpc>
                          <a:spcPct val="107000"/>
                        </a:lnSpc>
                        <a:spcAft>
                          <a:spcPts val="0"/>
                        </a:spcAft>
                        <a:tabLst>
                          <a:tab pos="2105025" algn="l"/>
                        </a:tabLst>
                      </a:pPr>
                      <a:r>
                        <a:rPr lang="ru-RU" sz="700">
                          <a:effectLst/>
                          <a:latin typeface="Century Gothic" panose="020B0502020202020204" pitchFamily="34" charset="0"/>
                        </a:rPr>
                        <a:t>35</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tabLst>
                          <a:tab pos="2105025" algn="l"/>
                        </a:tabLst>
                      </a:pPr>
                      <a:r>
                        <a:rPr lang="ru-RU" sz="700">
                          <a:effectLst/>
                          <a:latin typeface="Century Gothic" panose="020B0502020202020204" pitchFamily="34" charset="0"/>
                        </a:rPr>
                        <a:t>22</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pPr>
                      <a:r>
                        <a:rPr lang="ru-RU" sz="700">
                          <a:effectLst/>
                          <a:latin typeface="Century Gothic" panose="020B0502020202020204" pitchFamily="34" charset="0"/>
                        </a:rPr>
                        <a:t>22</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ctr"/>
                </a:tc>
                <a:tc>
                  <a:txBody>
                    <a:bodyPr/>
                    <a:lstStyle/>
                    <a:p>
                      <a:pPr algn="ctr">
                        <a:lnSpc>
                          <a:spcPct val="107000"/>
                        </a:lnSpc>
                        <a:spcAft>
                          <a:spcPts val="0"/>
                        </a:spcAft>
                      </a:pPr>
                      <a:r>
                        <a:rPr lang="ru-RU" sz="700">
                          <a:effectLst/>
                          <a:latin typeface="Century Gothic" panose="020B0502020202020204" pitchFamily="34" charset="0"/>
                        </a:rPr>
                        <a:t>-37</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b"/>
                </a:tc>
              </a:tr>
              <a:tr h="111581">
                <a:tc vMerge="1">
                  <a:txBody>
                    <a:bodyPr/>
                    <a:lstStyle/>
                    <a:p>
                      <a:endParaRPr lang="ru-RU"/>
                    </a:p>
                  </a:txBody>
                  <a:tcPr/>
                </a:tc>
                <a:tc>
                  <a:txBody>
                    <a:bodyPr/>
                    <a:lstStyle/>
                    <a:p>
                      <a:pPr algn="ctr">
                        <a:lnSpc>
                          <a:spcPct val="107000"/>
                        </a:lnSpc>
                        <a:spcAft>
                          <a:spcPts val="0"/>
                        </a:spcAft>
                        <a:tabLst>
                          <a:tab pos="2105025" algn="l"/>
                        </a:tabLst>
                      </a:pPr>
                      <a:r>
                        <a:rPr lang="ru-RU" sz="700">
                          <a:effectLst/>
                          <a:latin typeface="Century Gothic" panose="020B0502020202020204" pitchFamily="34" charset="0"/>
                        </a:rPr>
                        <a:t>6</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gridSpan="2">
                  <a:txBody>
                    <a:bodyPr/>
                    <a:lstStyle/>
                    <a:p>
                      <a:pPr algn="ctr">
                        <a:lnSpc>
                          <a:spcPct val="107000"/>
                        </a:lnSpc>
                        <a:spcAft>
                          <a:spcPts val="0"/>
                        </a:spcAft>
                        <a:tabLst>
                          <a:tab pos="2105025" algn="l"/>
                        </a:tabLst>
                      </a:pPr>
                      <a:r>
                        <a:rPr lang="ru-RU" sz="700">
                          <a:effectLst/>
                          <a:latin typeface="Century Gothic" panose="020B0502020202020204" pitchFamily="34" charset="0"/>
                        </a:rPr>
                        <a:t>407</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hMerge="1">
                  <a:txBody>
                    <a:bodyPr/>
                    <a:lstStyle/>
                    <a:p>
                      <a:endParaRPr lang="ru-RU"/>
                    </a:p>
                  </a:txBody>
                  <a:tcPr/>
                </a:tc>
                <a:tc>
                  <a:txBody>
                    <a:bodyPr/>
                    <a:lstStyle/>
                    <a:p>
                      <a:pPr algn="ctr">
                        <a:lnSpc>
                          <a:spcPct val="107000"/>
                        </a:lnSpc>
                        <a:spcAft>
                          <a:spcPts val="0"/>
                        </a:spcAft>
                        <a:tabLst>
                          <a:tab pos="2105025" algn="l"/>
                        </a:tabLst>
                      </a:pPr>
                      <a:r>
                        <a:rPr lang="ru-RU" sz="700">
                          <a:effectLst/>
                          <a:latin typeface="Century Gothic" panose="020B0502020202020204" pitchFamily="34" charset="0"/>
                        </a:rPr>
                        <a:t>44</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tabLst>
                          <a:tab pos="2105025" algn="l"/>
                        </a:tabLst>
                      </a:pPr>
                      <a:r>
                        <a:rPr lang="ru-RU" sz="700">
                          <a:effectLst/>
                          <a:latin typeface="Century Gothic" panose="020B0502020202020204" pitchFamily="34" charset="0"/>
                        </a:rPr>
                        <a:t>407</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pPr>
                      <a:r>
                        <a:rPr lang="ru-RU" sz="700">
                          <a:effectLst/>
                          <a:latin typeface="Century Gothic" panose="020B0502020202020204" pitchFamily="34" charset="0"/>
                        </a:rPr>
                        <a:t>24</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ctr"/>
                </a:tc>
                <a:tc>
                  <a:txBody>
                    <a:bodyPr/>
                    <a:lstStyle/>
                    <a:p>
                      <a:pPr algn="ctr">
                        <a:lnSpc>
                          <a:spcPct val="107000"/>
                        </a:lnSpc>
                        <a:spcAft>
                          <a:spcPts val="0"/>
                        </a:spcAft>
                      </a:pPr>
                      <a:r>
                        <a:rPr lang="ru-RU" sz="700">
                          <a:effectLst/>
                          <a:latin typeface="Century Gothic" panose="020B0502020202020204" pitchFamily="34" charset="0"/>
                        </a:rPr>
                        <a:t>-45</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b"/>
                </a:tc>
              </a:tr>
              <a:tr h="111581">
                <a:tc rowSpan="2">
                  <a:txBody>
                    <a:bodyPr/>
                    <a:lstStyle/>
                    <a:p>
                      <a:pPr algn="ctr">
                        <a:lnSpc>
                          <a:spcPct val="107000"/>
                        </a:lnSpc>
                        <a:spcAft>
                          <a:spcPts val="0"/>
                        </a:spcAft>
                        <a:tabLst>
                          <a:tab pos="2105025" algn="l"/>
                        </a:tabLst>
                      </a:pPr>
                      <a:r>
                        <a:rPr lang="ru-RU" sz="700">
                          <a:effectLst/>
                          <a:latin typeface="Century Gothic" panose="020B0502020202020204" pitchFamily="34" charset="0"/>
                        </a:rPr>
                        <a:t>3</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ctr"/>
                </a:tc>
                <a:tc>
                  <a:txBody>
                    <a:bodyPr/>
                    <a:lstStyle/>
                    <a:p>
                      <a:pPr algn="ctr">
                        <a:lnSpc>
                          <a:spcPct val="107000"/>
                        </a:lnSpc>
                        <a:spcAft>
                          <a:spcPts val="0"/>
                        </a:spcAft>
                        <a:tabLst>
                          <a:tab pos="2105025" algn="l"/>
                        </a:tabLst>
                      </a:pPr>
                      <a:r>
                        <a:rPr lang="ru-RU" sz="700">
                          <a:effectLst/>
                          <a:latin typeface="Century Gothic" panose="020B0502020202020204" pitchFamily="34" charset="0"/>
                        </a:rPr>
                        <a:t>2</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gridSpan="2">
                  <a:txBody>
                    <a:bodyPr/>
                    <a:lstStyle/>
                    <a:p>
                      <a:pPr algn="ctr">
                        <a:lnSpc>
                          <a:spcPct val="107000"/>
                        </a:lnSpc>
                        <a:spcAft>
                          <a:spcPts val="0"/>
                        </a:spcAft>
                        <a:tabLst>
                          <a:tab pos="2105025" algn="l"/>
                        </a:tabLst>
                      </a:pPr>
                      <a:r>
                        <a:rPr lang="ru-RU" sz="700">
                          <a:effectLst/>
                          <a:latin typeface="Century Gothic" panose="020B0502020202020204" pitchFamily="34" charset="0"/>
                        </a:rPr>
                        <a:t>212</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hMerge="1">
                  <a:txBody>
                    <a:bodyPr/>
                    <a:lstStyle/>
                    <a:p>
                      <a:endParaRPr lang="ru-RU"/>
                    </a:p>
                  </a:txBody>
                  <a:tcPr/>
                </a:tc>
                <a:tc>
                  <a:txBody>
                    <a:bodyPr/>
                    <a:lstStyle/>
                    <a:p>
                      <a:pPr algn="ctr">
                        <a:lnSpc>
                          <a:spcPct val="107000"/>
                        </a:lnSpc>
                        <a:spcAft>
                          <a:spcPts val="0"/>
                        </a:spcAft>
                        <a:tabLst>
                          <a:tab pos="2105025" algn="l"/>
                        </a:tabLst>
                      </a:pPr>
                      <a:r>
                        <a:rPr lang="ru-RU" sz="700">
                          <a:effectLst/>
                          <a:latin typeface="Century Gothic" panose="020B0502020202020204" pitchFamily="34" charset="0"/>
                        </a:rPr>
                        <a:t>15</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tabLst>
                          <a:tab pos="2105025" algn="l"/>
                        </a:tabLst>
                      </a:pPr>
                      <a:r>
                        <a:rPr lang="ru-RU" sz="700">
                          <a:effectLst/>
                          <a:latin typeface="Century Gothic" panose="020B0502020202020204" pitchFamily="34" charset="0"/>
                        </a:rPr>
                        <a:t>212</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pPr>
                      <a:r>
                        <a:rPr lang="ru-RU" sz="700">
                          <a:effectLst/>
                          <a:latin typeface="Century Gothic" panose="020B0502020202020204" pitchFamily="34" charset="0"/>
                        </a:rPr>
                        <a:t>15</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ctr"/>
                </a:tc>
                <a:tc>
                  <a:txBody>
                    <a:bodyPr/>
                    <a:lstStyle/>
                    <a:p>
                      <a:pPr algn="ctr">
                        <a:lnSpc>
                          <a:spcPct val="107000"/>
                        </a:lnSpc>
                        <a:spcAft>
                          <a:spcPts val="0"/>
                        </a:spcAft>
                      </a:pPr>
                      <a:r>
                        <a:rPr lang="ru-RU" sz="700">
                          <a:effectLst/>
                          <a:latin typeface="Century Gothic" panose="020B0502020202020204" pitchFamily="34" charset="0"/>
                        </a:rPr>
                        <a:t>0</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b"/>
                </a:tc>
              </a:tr>
              <a:tr h="111581">
                <a:tc vMerge="1">
                  <a:txBody>
                    <a:bodyPr/>
                    <a:lstStyle/>
                    <a:p>
                      <a:endParaRPr lang="ru-RU"/>
                    </a:p>
                  </a:txBody>
                  <a:tcPr/>
                </a:tc>
                <a:tc>
                  <a:txBody>
                    <a:bodyPr/>
                    <a:lstStyle/>
                    <a:p>
                      <a:pPr algn="ctr">
                        <a:lnSpc>
                          <a:spcPct val="107000"/>
                        </a:lnSpc>
                        <a:spcAft>
                          <a:spcPts val="0"/>
                        </a:spcAft>
                        <a:tabLst>
                          <a:tab pos="2105025" algn="l"/>
                        </a:tabLst>
                      </a:pPr>
                      <a:r>
                        <a:rPr lang="ru-RU" sz="700">
                          <a:effectLst/>
                          <a:latin typeface="Century Gothic" panose="020B0502020202020204" pitchFamily="34" charset="0"/>
                        </a:rPr>
                        <a:t>6</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gridSpan="2">
                  <a:txBody>
                    <a:bodyPr/>
                    <a:lstStyle/>
                    <a:p>
                      <a:pPr algn="ctr">
                        <a:lnSpc>
                          <a:spcPct val="107000"/>
                        </a:lnSpc>
                        <a:spcAft>
                          <a:spcPts val="0"/>
                        </a:spcAft>
                        <a:tabLst>
                          <a:tab pos="2105025" algn="l"/>
                        </a:tabLst>
                      </a:pPr>
                      <a:r>
                        <a:rPr lang="ru-RU" sz="700">
                          <a:effectLst/>
                          <a:latin typeface="Century Gothic" panose="020B0502020202020204" pitchFamily="34" charset="0"/>
                        </a:rPr>
                        <a:t>14</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hMerge="1">
                  <a:txBody>
                    <a:bodyPr/>
                    <a:lstStyle/>
                    <a:p>
                      <a:endParaRPr lang="ru-RU"/>
                    </a:p>
                  </a:txBody>
                  <a:tcPr/>
                </a:tc>
                <a:tc>
                  <a:txBody>
                    <a:bodyPr/>
                    <a:lstStyle/>
                    <a:p>
                      <a:pPr algn="ctr">
                        <a:lnSpc>
                          <a:spcPct val="107000"/>
                        </a:lnSpc>
                        <a:spcAft>
                          <a:spcPts val="0"/>
                        </a:spcAft>
                        <a:tabLst>
                          <a:tab pos="2105025" algn="l"/>
                        </a:tabLst>
                      </a:pPr>
                      <a:r>
                        <a:rPr lang="ru-RU" sz="700">
                          <a:effectLst/>
                          <a:latin typeface="Century Gothic" panose="020B0502020202020204" pitchFamily="34" charset="0"/>
                        </a:rPr>
                        <a:t>22</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tabLst>
                          <a:tab pos="2105025" algn="l"/>
                        </a:tabLst>
                      </a:pPr>
                      <a:r>
                        <a:rPr lang="ru-RU" sz="700">
                          <a:effectLst/>
                          <a:latin typeface="Century Gothic" panose="020B0502020202020204" pitchFamily="34" charset="0"/>
                        </a:rPr>
                        <a:t>14</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pPr>
                      <a:r>
                        <a:rPr lang="ru-RU" sz="700">
                          <a:effectLst/>
                          <a:latin typeface="Century Gothic" panose="020B0502020202020204" pitchFamily="34" charset="0"/>
                        </a:rPr>
                        <a:t>22</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ctr"/>
                </a:tc>
                <a:tc>
                  <a:txBody>
                    <a:bodyPr/>
                    <a:lstStyle/>
                    <a:p>
                      <a:pPr algn="ctr">
                        <a:lnSpc>
                          <a:spcPct val="107000"/>
                        </a:lnSpc>
                        <a:spcAft>
                          <a:spcPts val="0"/>
                        </a:spcAft>
                      </a:pPr>
                      <a:r>
                        <a:rPr lang="ru-RU" sz="700">
                          <a:effectLst/>
                          <a:latin typeface="Century Gothic" panose="020B0502020202020204" pitchFamily="34" charset="0"/>
                        </a:rPr>
                        <a:t>0</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b"/>
                </a:tc>
              </a:tr>
              <a:tr h="111581">
                <a:tc rowSpan="2">
                  <a:txBody>
                    <a:bodyPr/>
                    <a:lstStyle/>
                    <a:p>
                      <a:pPr algn="ctr">
                        <a:lnSpc>
                          <a:spcPct val="107000"/>
                        </a:lnSpc>
                        <a:spcAft>
                          <a:spcPts val="0"/>
                        </a:spcAft>
                        <a:tabLst>
                          <a:tab pos="2105025" algn="l"/>
                        </a:tabLst>
                      </a:pPr>
                      <a:r>
                        <a:rPr lang="ru-RU" sz="700">
                          <a:effectLst/>
                          <a:latin typeface="Century Gothic" panose="020B0502020202020204" pitchFamily="34" charset="0"/>
                        </a:rPr>
                        <a:t>5</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ctr"/>
                </a:tc>
                <a:tc>
                  <a:txBody>
                    <a:bodyPr/>
                    <a:lstStyle/>
                    <a:p>
                      <a:pPr algn="ctr">
                        <a:lnSpc>
                          <a:spcPct val="107000"/>
                        </a:lnSpc>
                        <a:spcAft>
                          <a:spcPts val="0"/>
                        </a:spcAft>
                        <a:tabLst>
                          <a:tab pos="2105025" algn="l"/>
                        </a:tabLst>
                      </a:pPr>
                      <a:r>
                        <a:rPr lang="ru-RU" sz="700">
                          <a:effectLst/>
                          <a:latin typeface="Century Gothic" panose="020B0502020202020204" pitchFamily="34" charset="0"/>
                        </a:rPr>
                        <a:t>4</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gridSpan="2">
                  <a:txBody>
                    <a:bodyPr/>
                    <a:lstStyle/>
                    <a:p>
                      <a:pPr algn="ctr">
                        <a:lnSpc>
                          <a:spcPct val="107000"/>
                        </a:lnSpc>
                        <a:spcAft>
                          <a:spcPts val="0"/>
                        </a:spcAft>
                        <a:tabLst>
                          <a:tab pos="2105025" algn="l"/>
                        </a:tabLst>
                      </a:pPr>
                      <a:r>
                        <a:rPr lang="ru-RU" sz="700">
                          <a:effectLst/>
                          <a:latin typeface="Century Gothic" panose="020B0502020202020204" pitchFamily="34" charset="0"/>
                        </a:rPr>
                        <a:t>268</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hMerge="1">
                  <a:txBody>
                    <a:bodyPr/>
                    <a:lstStyle/>
                    <a:p>
                      <a:endParaRPr lang="ru-RU"/>
                    </a:p>
                  </a:txBody>
                  <a:tcPr/>
                </a:tc>
                <a:tc>
                  <a:txBody>
                    <a:bodyPr/>
                    <a:lstStyle/>
                    <a:p>
                      <a:pPr algn="ctr">
                        <a:lnSpc>
                          <a:spcPct val="107000"/>
                        </a:lnSpc>
                        <a:spcAft>
                          <a:spcPts val="0"/>
                        </a:spcAft>
                        <a:tabLst>
                          <a:tab pos="2105025" algn="l"/>
                        </a:tabLst>
                      </a:pPr>
                      <a:r>
                        <a:rPr lang="ru-RU" sz="700">
                          <a:effectLst/>
                          <a:latin typeface="Century Gothic" panose="020B0502020202020204" pitchFamily="34" charset="0"/>
                        </a:rPr>
                        <a:t>18</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tabLst>
                          <a:tab pos="2105025" algn="l"/>
                        </a:tabLst>
                      </a:pPr>
                      <a:r>
                        <a:rPr lang="ru-RU" sz="700">
                          <a:effectLst/>
                          <a:latin typeface="Century Gothic" panose="020B0502020202020204" pitchFamily="34" charset="0"/>
                        </a:rPr>
                        <a:t>268</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pPr>
                      <a:r>
                        <a:rPr lang="ru-RU" sz="700">
                          <a:effectLst/>
                          <a:latin typeface="Century Gothic" panose="020B0502020202020204" pitchFamily="34" charset="0"/>
                        </a:rPr>
                        <a:t>21</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ctr"/>
                </a:tc>
                <a:tc>
                  <a:txBody>
                    <a:bodyPr/>
                    <a:lstStyle/>
                    <a:p>
                      <a:pPr algn="ctr">
                        <a:lnSpc>
                          <a:spcPct val="107000"/>
                        </a:lnSpc>
                        <a:spcAft>
                          <a:spcPts val="0"/>
                        </a:spcAft>
                      </a:pPr>
                      <a:r>
                        <a:rPr lang="ru-RU" sz="700">
                          <a:effectLst/>
                          <a:latin typeface="Century Gothic" panose="020B0502020202020204" pitchFamily="34" charset="0"/>
                        </a:rPr>
                        <a:t>16</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b"/>
                </a:tc>
              </a:tr>
              <a:tr h="111581">
                <a:tc vMerge="1">
                  <a:txBody>
                    <a:bodyPr/>
                    <a:lstStyle/>
                    <a:p>
                      <a:endParaRPr lang="ru-RU"/>
                    </a:p>
                  </a:txBody>
                  <a:tcPr/>
                </a:tc>
                <a:tc>
                  <a:txBody>
                    <a:bodyPr/>
                    <a:lstStyle/>
                    <a:p>
                      <a:pPr algn="ctr">
                        <a:lnSpc>
                          <a:spcPct val="107000"/>
                        </a:lnSpc>
                        <a:spcAft>
                          <a:spcPts val="0"/>
                        </a:spcAft>
                        <a:tabLst>
                          <a:tab pos="2105025" algn="l"/>
                        </a:tabLst>
                      </a:pPr>
                      <a:r>
                        <a:rPr lang="ru-RU" sz="700">
                          <a:effectLst/>
                          <a:latin typeface="Century Gothic" panose="020B0502020202020204" pitchFamily="34" charset="0"/>
                        </a:rPr>
                        <a:t>2</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gridSpan="2">
                  <a:txBody>
                    <a:bodyPr/>
                    <a:lstStyle/>
                    <a:p>
                      <a:pPr algn="ctr">
                        <a:lnSpc>
                          <a:spcPct val="107000"/>
                        </a:lnSpc>
                        <a:spcAft>
                          <a:spcPts val="0"/>
                        </a:spcAft>
                        <a:tabLst>
                          <a:tab pos="2105025" algn="l"/>
                        </a:tabLst>
                      </a:pPr>
                      <a:r>
                        <a:rPr lang="ru-RU" sz="700">
                          <a:effectLst/>
                          <a:latin typeface="Century Gothic" panose="020B0502020202020204" pitchFamily="34" charset="0"/>
                        </a:rPr>
                        <a:t>72</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hMerge="1">
                  <a:txBody>
                    <a:bodyPr/>
                    <a:lstStyle/>
                    <a:p>
                      <a:endParaRPr lang="ru-RU"/>
                    </a:p>
                  </a:txBody>
                  <a:tcPr/>
                </a:tc>
                <a:tc>
                  <a:txBody>
                    <a:bodyPr/>
                    <a:lstStyle/>
                    <a:p>
                      <a:pPr algn="ctr">
                        <a:lnSpc>
                          <a:spcPct val="107000"/>
                        </a:lnSpc>
                        <a:spcAft>
                          <a:spcPts val="0"/>
                        </a:spcAft>
                        <a:tabLst>
                          <a:tab pos="2105025" algn="l"/>
                        </a:tabLst>
                      </a:pPr>
                      <a:r>
                        <a:rPr lang="ru-RU" sz="700">
                          <a:effectLst/>
                          <a:latin typeface="Century Gothic" panose="020B0502020202020204" pitchFamily="34" charset="0"/>
                        </a:rPr>
                        <a:t>20</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tabLst>
                          <a:tab pos="2105025" algn="l"/>
                        </a:tabLst>
                      </a:pPr>
                      <a:r>
                        <a:rPr lang="ru-RU" sz="700">
                          <a:effectLst/>
                          <a:latin typeface="Century Gothic" panose="020B0502020202020204" pitchFamily="34" charset="0"/>
                        </a:rPr>
                        <a:t>72</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pPr>
                      <a:r>
                        <a:rPr lang="ru-RU" sz="700">
                          <a:effectLst/>
                          <a:latin typeface="Century Gothic" panose="020B0502020202020204" pitchFamily="34" charset="0"/>
                        </a:rPr>
                        <a:t>25</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ctr"/>
                </a:tc>
                <a:tc>
                  <a:txBody>
                    <a:bodyPr/>
                    <a:lstStyle/>
                    <a:p>
                      <a:pPr algn="ctr">
                        <a:lnSpc>
                          <a:spcPct val="107000"/>
                        </a:lnSpc>
                        <a:spcAft>
                          <a:spcPts val="0"/>
                        </a:spcAft>
                      </a:pPr>
                      <a:r>
                        <a:rPr lang="ru-RU" sz="700">
                          <a:effectLst/>
                          <a:latin typeface="Century Gothic" panose="020B0502020202020204" pitchFamily="34" charset="0"/>
                        </a:rPr>
                        <a:t>25</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nchor="b"/>
                </a:tc>
              </a:tr>
              <a:tr h="223162">
                <a:tc gridSpan="3">
                  <a:txBody>
                    <a:bodyPr/>
                    <a:lstStyle/>
                    <a:p>
                      <a:pPr algn="ctr">
                        <a:lnSpc>
                          <a:spcPct val="107000"/>
                        </a:lnSpc>
                        <a:spcAft>
                          <a:spcPts val="0"/>
                        </a:spcAft>
                      </a:pPr>
                      <a:r>
                        <a:rPr lang="ru-RU" sz="700">
                          <a:effectLst/>
                          <a:latin typeface="Century Gothic" panose="020B0502020202020204" pitchFamily="34" charset="0"/>
                        </a:rPr>
                        <a:t>Итого:</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hMerge="1">
                  <a:txBody>
                    <a:bodyPr/>
                    <a:lstStyle/>
                    <a:p>
                      <a:endParaRPr lang="ru-RU"/>
                    </a:p>
                  </a:txBody>
                  <a:tcPr/>
                </a:tc>
                <a:tc hMerge="1">
                  <a:txBody>
                    <a:bodyPr/>
                    <a:lstStyle/>
                    <a:p>
                      <a:endParaRPr lang="ru-RU"/>
                    </a:p>
                  </a:txBody>
                  <a:tcPr/>
                </a:tc>
                <a:tc>
                  <a:txBody>
                    <a:bodyPr/>
                    <a:lstStyle/>
                    <a:p>
                      <a:pPr algn="ctr">
                        <a:lnSpc>
                          <a:spcPct val="107000"/>
                        </a:lnSpc>
                        <a:spcAft>
                          <a:spcPts val="0"/>
                        </a:spcAft>
                        <a:tabLst>
                          <a:tab pos="2105025" algn="l"/>
                        </a:tabLst>
                      </a:pPr>
                      <a:r>
                        <a:rPr lang="ru-RU" sz="700">
                          <a:effectLst/>
                          <a:latin typeface="Century Gothic" panose="020B0502020202020204" pitchFamily="34" charset="0"/>
                        </a:rPr>
                        <a:t>995</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tabLst>
                          <a:tab pos="2105025" algn="l"/>
                        </a:tabLst>
                      </a:pPr>
                      <a:r>
                        <a:rPr lang="ru-RU" sz="700">
                          <a:effectLst/>
                          <a:latin typeface="Century Gothic" panose="020B0502020202020204" pitchFamily="34" charset="0"/>
                        </a:rPr>
                        <a:t>26</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tabLst>
                          <a:tab pos="2105025" algn="l"/>
                        </a:tabLst>
                      </a:pPr>
                      <a:r>
                        <a:rPr lang="ru-RU" sz="700">
                          <a:effectLst/>
                          <a:latin typeface="Century Gothic" panose="020B0502020202020204" pitchFamily="34" charset="0"/>
                        </a:rPr>
                        <a:t>995</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pPr>
                      <a:r>
                        <a:rPr lang="ru-RU" sz="700">
                          <a:effectLst/>
                          <a:latin typeface="Century Gothic" panose="020B0502020202020204" pitchFamily="34" charset="0"/>
                        </a:rPr>
                        <a:t>21</a:t>
                      </a:r>
                      <a:endParaRPr lang="ru-RU" sz="70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c>
                  <a:txBody>
                    <a:bodyPr/>
                    <a:lstStyle/>
                    <a:p>
                      <a:pPr algn="ctr">
                        <a:lnSpc>
                          <a:spcPct val="107000"/>
                        </a:lnSpc>
                        <a:spcAft>
                          <a:spcPts val="0"/>
                        </a:spcAft>
                      </a:pPr>
                      <a:r>
                        <a:rPr lang="ru-RU" sz="700" dirty="0">
                          <a:effectLst/>
                          <a:latin typeface="Century Gothic" panose="020B0502020202020204" pitchFamily="34" charset="0"/>
                        </a:rPr>
                        <a:t>-7</a:t>
                      </a:r>
                      <a:endParaRPr lang="ru-RU" sz="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42175" marR="42175" marT="0" marB="0"/>
                </a:tc>
              </a:tr>
            </a:tbl>
          </a:graphicData>
        </a:graphic>
      </p:graphicFrame>
      <p:sp>
        <p:nvSpPr>
          <p:cNvPr id="9" name="Rectangle 8"/>
          <p:cNvSpPr>
            <a:spLocks noChangeArrowheads="1"/>
          </p:cNvSpPr>
          <p:nvPr/>
        </p:nvSpPr>
        <p:spPr bwMode="auto">
          <a:xfrm>
            <a:off x="0" y="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7415" name="Picture 7" descr="скорость2"/>
          <p:cNvPicPr>
            <a:picLocks noChangeAspect="1" noChangeArrowheads="1"/>
          </p:cNvPicPr>
          <p:nvPr/>
        </p:nvPicPr>
        <p:blipFill>
          <a:blip r:embed="rId6">
            <a:extLst>
              <a:ext uri="{28A0092B-C50C-407E-A947-70E740481C1C}">
                <a14:useLocalDpi xmlns:a14="http://schemas.microsoft.com/office/drawing/2010/main" val="0"/>
              </a:ext>
            </a:extLst>
          </a:blip>
          <a:srcRect l="14998" t="15999" r="16692" b="13603"/>
          <a:stretch>
            <a:fillRect/>
          </a:stretch>
        </p:blipFill>
        <p:spPr bwMode="auto">
          <a:xfrm>
            <a:off x="6947683" y="3823707"/>
            <a:ext cx="2723903" cy="198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кам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800" y="1365944"/>
            <a:ext cx="6876764" cy="486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29</a:t>
            </a:fld>
            <a:endParaRPr lang="ru-RU" altLang="ru-RU" b="0" dirty="0" smtClean="0">
              <a:latin typeface="Century Gothic" pitchFamily="34" charset="0"/>
            </a:endParaRPr>
          </a:p>
        </p:txBody>
      </p:sp>
      <p:sp>
        <p:nvSpPr>
          <p:cNvPr id="3" name="Прямоугольник 2"/>
          <p:cNvSpPr/>
          <p:nvPr/>
        </p:nvSpPr>
        <p:spPr>
          <a:xfrm>
            <a:off x="0" y="215856"/>
            <a:ext cx="9906000" cy="58827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52362" y="194652"/>
            <a:ext cx="9845741" cy="646331"/>
          </a:xfrm>
          <a:prstGeom prst="rect">
            <a:avLst/>
          </a:prstGeom>
        </p:spPr>
        <p:txBody>
          <a:bodyPr wrap="square">
            <a:spAutoFit/>
          </a:bodyPr>
          <a:lstStyle/>
          <a:p>
            <a:r>
              <a:rPr lang="en-US" b="1" dirty="0" smtClean="0"/>
              <a:t> </a:t>
            </a:r>
            <a:r>
              <a:rPr lang="ru-RU" dirty="0" smtClean="0">
                <a:latin typeface="Century Gothic" pitchFamily="34" charset="0"/>
              </a:rPr>
              <a:t>Мероприятия по расстановке работающих в автоматическом режиме </a:t>
            </a:r>
          </a:p>
          <a:p>
            <a:r>
              <a:rPr lang="ru-RU" dirty="0" smtClean="0">
                <a:latin typeface="Century Gothic" pitchFamily="34" charset="0"/>
              </a:rPr>
              <a:t>средств фото- и </a:t>
            </a:r>
            <a:r>
              <a:rPr lang="ru-RU" dirty="0" err="1" smtClean="0">
                <a:latin typeface="Century Gothic" pitchFamily="34" charset="0"/>
              </a:rPr>
              <a:t>видеофиксации</a:t>
            </a:r>
            <a:r>
              <a:rPr lang="ru-RU" dirty="0" smtClean="0">
                <a:latin typeface="Century Gothic" pitchFamily="34" charset="0"/>
              </a:rPr>
              <a:t> нарушений ПДД</a:t>
            </a:r>
          </a:p>
        </p:txBody>
      </p:sp>
      <p:sp>
        <p:nvSpPr>
          <p:cNvPr id="10" name="Прямоугольник 9"/>
          <p:cNvSpPr/>
          <p:nvPr/>
        </p:nvSpPr>
        <p:spPr>
          <a:xfrm>
            <a:off x="442566" y="1303902"/>
            <a:ext cx="3024381" cy="2215991"/>
          </a:xfrm>
          <a:prstGeom prst="rect">
            <a:avLst/>
          </a:prstGeom>
        </p:spPr>
        <p:txBody>
          <a:bodyPr wrap="square">
            <a:spAutoFit/>
          </a:bodyPr>
          <a:lstStyle/>
          <a:p>
            <a:pPr algn="just">
              <a:lnSpc>
                <a:spcPct val="115000"/>
              </a:lnSpc>
              <a:spcAft>
                <a:spcPts val="0"/>
              </a:spcAft>
            </a:pPr>
            <a:r>
              <a:rPr lang="ru-RU" sz="1200" dirty="0">
                <a:latin typeface="Century Gothic" pitchFamily="34" charset="0"/>
              </a:rPr>
              <a:t>В краткосрочной перспективе предлагается установка 3 стационарных работающих в автоматическом режиме средства фото- и </a:t>
            </a:r>
            <a:r>
              <a:rPr lang="ru-RU" sz="1200" dirty="0" err="1">
                <a:latin typeface="Century Gothic" pitchFamily="34" charset="0"/>
              </a:rPr>
              <a:t>видеофиксации</a:t>
            </a:r>
            <a:r>
              <a:rPr lang="ru-RU" sz="1200" dirty="0">
                <a:latin typeface="Century Gothic" pitchFamily="34" charset="0"/>
              </a:rPr>
              <a:t> нарушений ПДД в г. </a:t>
            </a:r>
            <a:r>
              <a:rPr lang="ru-RU" sz="1200" dirty="0" smtClean="0">
                <a:latin typeface="Century Gothic" pitchFamily="34" charset="0"/>
              </a:rPr>
              <a:t>Карасук </a:t>
            </a:r>
            <a:r>
              <a:rPr lang="ru-RU" sz="1200" dirty="0">
                <a:latin typeface="Century Gothic" pitchFamily="34" charset="0"/>
              </a:rPr>
              <a:t>с целью соблюдения водителями скоростного режима в предлагаемых зонах ограничения скоростного режима.</a:t>
            </a:r>
          </a:p>
        </p:txBody>
      </p:sp>
      <p:sp>
        <p:nvSpPr>
          <p:cNvPr id="7" name="Прямоугольник 6"/>
          <p:cNvSpPr/>
          <p:nvPr/>
        </p:nvSpPr>
        <p:spPr>
          <a:xfrm>
            <a:off x="3466947" y="965835"/>
            <a:ext cx="6234144" cy="400110"/>
          </a:xfrm>
          <a:prstGeom prst="rect">
            <a:avLst/>
          </a:prstGeom>
        </p:spPr>
        <p:txBody>
          <a:bodyPr wrap="square">
            <a:spAutoFit/>
          </a:bodyPr>
          <a:lstStyle/>
          <a:p>
            <a:pPr algn="ctr"/>
            <a:r>
              <a:rPr lang="ru-RU" sz="1000" i="1" dirty="0" smtClean="0">
                <a:latin typeface="Century Gothic" pitchFamily="34" charset="0"/>
                <a:cs typeface="Times New Roman"/>
              </a:rPr>
              <a:t>Схема размещения предлагаемых технических средств </a:t>
            </a:r>
            <a:r>
              <a:rPr lang="ru-RU" sz="1000" i="1" dirty="0" err="1" smtClean="0">
                <a:latin typeface="Century Gothic" pitchFamily="34" charset="0"/>
                <a:cs typeface="Times New Roman"/>
              </a:rPr>
              <a:t>фотовидеофиксации</a:t>
            </a:r>
            <a:r>
              <a:rPr lang="ru-RU" sz="1000" i="1" dirty="0" smtClean="0">
                <a:latin typeface="Century Gothic" pitchFamily="34" charset="0"/>
                <a:cs typeface="Times New Roman"/>
              </a:rPr>
              <a:t> нарушений ПДД на территории Карасукского района</a:t>
            </a:r>
            <a:endParaRPr lang="ru-RU" sz="1000" i="1" dirty="0">
              <a:latin typeface="Century Gothic" pitchFamily="34" charset="0"/>
              <a:cs typeface="Times New Roman"/>
            </a:endParaRP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706525"/>
            <a:ext cx="9906000" cy="84616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solidFill>
                <a:schemeClr val="tx1"/>
              </a:solidFill>
              <a:latin typeface="Century Gothic" pitchFamily="34" charset="0"/>
            </a:endParaRPr>
          </a:p>
          <a:p>
            <a:pPr algn="ctr"/>
            <a:r>
              <a:rPr lang="ru-RU" dirty="0" smtClean="0">
                <a:solidFill>
                  <a:schemeClr val="tx1"/>
                </a:solidFill>
                <a:latin typeface="Century Gothic" pitchFamily="34" charset="0"/>
              </a:rPr>
              <a:t>Характеристика существующей дорожно-транспортной ситуации </a:t>
            </a:r>
          </a:p>
          <a:p>
            <a:pPr algn="ctr"/>
            <a:r>
              <a:rPr lang="ru-RU" dirty="0" smtClean="0">
                <a:solidFill>
                  <a:schemeClr val="tx1"/>
                </a:solidFill>
                <a:latin typeface="Century Gothic" pitchFamily="34" charset="0"/>
              </a:rPr>
              <a:t>на территории </a:t>
            </a:r>
            <a:r>
              <a:rPr lang="ru-RU" dirty="0" smtClean="0">
                <a:solidFill>
                  <a:schemeClr val="tx1"/>
                </a:solidFill>
                <a:latin typeface="Century Gothic" pitchFamily="34" charset="0"/>
              </a:rPr>
              <a:t>Карасукского района </a:t>
            </a:r>
            <a:r>
              <a:rPr lang="ru-RU" dirty="0">
                <a:solidFill>
                  <a:schemeClr val="tx1"/>
                </a:solidFill>
                <a:latin typeface="Century Gothic" pitchFamily="34" charset="0"/>
              </a:rPr>
              <a:t>Новосибирской области</a:t>
            </a:r>
            <a:endParaRPr lang="ru-RU" altLang="ru-RU" b="1" kern="0" dirty="0" smtClean="0">
              <a:solidFill>
                <a:schemeClr val="tx1"/>
              </a:solidFill>
              <a:latin typeface="Century Gothic" pitchFamily="34" charset="0"/>
              <a:cs typeface="Arial" pitchFamily="34" charset="0"/>
            </a:endParaRPr>
          </a:p>
          <a:p>
            <a:pPr algn="ctr"/>
            <a:endParaRPr lang="ru-RU" dirty="0"/>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706525"/>
            <a:ext cx="9906000" cy="102872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prstClr val="black"/>
                </a:solidFill>
                <a:latin typeface="Century Gothic" pitchFamily="34" charset="0"/>
              </a:rPr>
              <a:t>Программа мероприятий КСОДД </a:t>
            </a:r>
            <a:r>
              <a:rPr lang="ru-RU" dirty="0" smtClean="0">
                <a:solidFill>
                  <a:prstClr val="black"/>
                </a:solidFill>
                <a:latin typeface="Century Gothic" pitchFamily="34" charset="0"/>
              </a:rPr>
              <a:t>Карасукского </a:t>
            </a:r>
            <a:r>
              <a:rPr lang="ru-RU" dirty="0" smtClean="0">
                <a:solidFill>
                  <a:prstClr val="black"/>
                </a:solidFill>
                <a:latin typeface="Century Gothic" pitchFamily="34" charset="0"/>
              </a:rPr>
              <a:t>района Новосибирской области на период до 2039 г. с указанием сроков реализации, объемов и источников финансирования</a:t>
            </a: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98657" y="6342591"/>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31</a:t>
            </a:fld>
            <a:endParaRPr lang="ru-RU" altLang="ru-RU" b="0" dirty="0" smtClean="0">
              <a:latin typeface="Century Gothic" pitchFamily="34" charset="0"/>
            </a:endParaRPr>
          </a:p>
        </p:txBody>
      </p:sp>
      <p:sp>
        <p:nvSpPr>
          <p:cNvPr id="4" name="Прямоугольник 3"/>
          <p:cNvSpPr/>
          <p:nvPr/>
        </p:nvSpPr>
        <p:spPr>
          <a:xfrm>
            <a:off x="5644" y="217730"/>
            <a:ext cx="9906000" cy="58827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80975" algn="l"/>
              </a:tabLst>
            </a:pPr>
            <a:r>
              <a:rPr lang="ru-RU" dirty="0" smtClean="0">
                <a:solidFill>
                  <a:prstClr val="black"/>
                </a:solidFill>
                <a:latin typeface="Century Gothic" pitchFamily="34" charset="0"/>
              </a:rPr>
              <a:t>   Программа мероприятий КСОДД </a:t>
            </a:r>
            <a:r>
              <a:rPr lang="ru-RU" dirty="0" smtClean="0">
                <a:solidFill>
                  <a:prstClr val="black"/>
                </a:solidFill>
                <a:latin typeface="Century Gothic" pitchFamily="34" charset="0"/>
              </a:rPr>
              <a:t>Карасукского </a:t>
            </a:r>
            <a:r>
              <a:rPr lang="ru-RU" dirty="0">
                <a:solidFill>
                  <a:prstClr val="black"/>
                </a:solidFill>
                <a:latin typeface="Century Gothic" pitchFamily="34" charset="0"/>
              </a:rPr>
              <a:t>района Новосибирской </a:t>
            </a:r>
            <a:r>
              <a:rPr lang="ru-RU" dirty="0" smtClean="0">
                <a:solidFill>
                  <a:prstClr val="black"/>
                </a:solidFill>
                <a:latin typeface="Century Gothic" pitchFamily="34" charset="0"/>
              </a:rPr>
              <a:t>      	области</a:t>
            </a:r>
          </a:p>
        </p:txBody>
      </p:sp>
      <p:pic>
        <p:nvPicPr>
          <p:cNvPr id="3" name="Рисунок 2"/>
          <p:cNvPicPr>
            <a:picLocks noChangeAspect="1"/>
          </p:cNvPicPr>
          <p:nvPr/>
        </p:nvPicPr>
        <p:blipFill>
          <a:blip r:embed="rId2"/>
          <a:stretch>
            <a:fillRect/>
          </a:stretch>
        </p:blipFill>
        <p:spPr>
          <a:xfrm>
            <a:off x="452438" y="930320"/>
            <a:ext cx="8839200" cy="5257800"/>
          </a:xfrm>
          <a:prstGeom prst="rect">
            <a:avLst/>
          </a:prstGeom>
        </p:spPr>
      </p:pic>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98657" y="6342591"/>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32</a:t>
            </a:fld>
            <a:endParaRPr lang="ru-RU" altLang="ru-RU" b="0" dirty="0" smtClean="0">
              <a:latin typeface="Century Gothic" pitchFamily="34" charset="0"/>
            </a:endParaRPr>
          </a:p>
        </p:txBody>
      </p:sp>
      <p:sp>
        <p:nvSpPr>
          <p:cNvPr id="4" name="Прямоугольник 3"/>
          <p:cNvSpPr/>
          <p:nvPr/>
        </p:nvSpPr>
        <p:spPr>
          <a:xfrm>
            <a:off x="5644" y="217730"/>
            <a:ext cx="9906000" cy="58827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80975" algn="l"/>
              </a:tabLst>
            </a:pPr>
            <a:r>
              <a:rPr lang="ru-RU" dirty="0" smtClean="0">
                <a:solidFill>
                  <a:prstClr val="black"/>
                </a:solidFill>
                <a:latin typeface="Century Gothic" pitchFamily="34" charset="0"/>
              </a:rPr>
              <a:t>   Программа мероприятий КСОДД </a:t>
            </a:r>
            <a:r>
              <a:rPr lang="ru-RU" dirty="0">
                <a:solidFill>
                  <a:prstClr val="black"/>
                </a:solidFill>
                <a:latin typeface="Century Gothic" pitchFamily="34" charset="0"/>
              </a:rPr>
              <a:t>Карасукского </a:t>
            </a:r>
            <a:r>
              <a:rPr lang="ru-RU" dirty="0">
                <a:solidFill>
                  <a:prstClr val="black"/>
                </a:solidFill>
                <a:latin typeface="Century Gothic" pitchFamily="34" charset="0"/>
              </a:rPr>
              <a:t>района Новосибирской </a:t>
            </a:r>
            <a:r>
              <a:rPr lang="ru-RU" dirty="0" smtClean="0">
                <a:solidFill>
                  <a:prstClr val="black"/>
                </a:solidFill>
                <a:latin typeface="Century Gothic" pitchFamily="34" charset="0"/>
              </a:rPr>
              <a:t>      	области</a:t>
            </a:r>
          </a:p>
        </p:txBody>
      </p:sp>
      <p:pic>
        <p:nvPicPr>
          <p:cNvPr id="2" name="Рисунок 1"/>
          <p:cNvPicPr>
            <a:picLocks noChangeAspect="1"/>
          </p:cNvPicPr>
          <p:nvPr/>
        </p:nvPicPr>
        <p:blipFill>
          <a:blip r:embed="rId2"/>
          <a:stretch>
            <a:fillRect/>
          </a:stretch>
        </p:blipFill>
        <p:spPr>
          <a:xfrm>
            <a:off x="452438" y="885383"/>
            <a:ext cx="8839200" cy="5705475"/>
          </a:xfrm>
          <a:prstGeom prst="rect">
            <a:avLst/>
          </a:prstGeom>
        </p:spPr>
      </p:pic>
    </p:spTree>
    <p:extLst>
      <p:ext uri="{BB962C8B-B14F-4D97-AF65-F5344CB8AC3E}">
        <p14:creationId xmlns:p14="http://schemas.microsoft.com/office/powerpoint/2010/main" val="24601919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98657" y="6342591"/>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33</a:t>
            </a:fld>
            <a:endParaRPr lang="ru-RU" altLang="ru-RU" b="0" dirty="0" smtClean="0">
              <a:latin typeface="Century Gothic" pitchFamily="34" charset="0"/>
            </a:endParaRPr>
          </a:p>
        </p:txBody>
      </p:sp>
      <p:sp>
        <p:nvSpPr>
          <p:cNvPr id="4" name="Прямоугольник 3"/>
          <p:cNvSpPr/>
          <p:nvPr/>
        </p:nvSpPr>
        <p:spPr>
          <a:xfrm>
            <a:off x="5644" y="217730"/>
            <a:ext cx="9906000" cy="58827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80975" algn="l"/>
              </a:tabLst>
            </a:pPr>
            <a:r>
              <a:rPr lang="ru-RU" dirty="0" smtClean="0">
                <a:solidFill>
                  <a:prstClr val="black"/>
                </a:solidFill>
                <a:latin typeface="Century Gothic" pitchFamily="34" charset="0"/>
              </a:rPr>
              <a:t>   Программа мероприятий КСОДД </a:t>
            </a:r>
            <a:r>
              <a:rPr lang="ru-RU" dirty="0">
                <a:solidFill>
                  <a:prstClr val="black"/>
                </a:solidFill>
                <a:latin typeface="Century Gothic" pitchFamily="34" charset="0"/>
              </a:rPr>
              <a:t>Карасукского </a:t>
            </a:r>
            <a:r>
              <a:rPr lang="ru-RU" dirty="0">
                <a:solidFill>
                  <a:prstClr val="black"/>
                </a:solidFill>
                <a:latin typeface="Century Gothic" pitchFamily="34" charset="0"/>
              </a:rPr>
              <a:t>района Новосибирской </a:t>
            </a:r>
            <a:r>
              <a:rPr lang="ru-RU" dirty="0" smtClean="0">
                <a:solidFill>
                  <a:prstClr val="black"/>
                </a:solidFill>
                <a:latin typeface="Century Gothic" pitchFamily="34" charset="0"/>
              </a:rPr>
              <a:t>      	области</a:t>
            </a:r>
          </a:p>
        </p:txBody>
      </p:sp>
      <p:pic>
        <p:nvPicPr>
          <p:cNvPr id="2" name="Рисунок 1"/>
          <p:cNvPicPr>
            <a:picLocks noChangeAspect="1"/>
          </p:cNvPicPr>
          <p:nvPr/>
        </p:nvPicPr>
        <p:blipFill>
          <a:blip r:embed="rId2"/>
          <a:stretch>
            <a:fillRect/>
          </a:stretch>
        </p:blipFill>
        <p:spPr>
          <a:xfrm>
            <a:off x="452438" y="908720"/>
            <a:ext cx="8839200" cy="5591175"/>
          </a:xfrm>
          <a:prstGeom prst="rect">
            <a:avLst/>
          </a:prstGeom>
        </p:spPr>
      </p:pic>
    </p:spTree>
    <p:extLst>
      <p:ext uri="{BB962C8B-B14F-4D97-AF65-F5344CB8AC3E}">
        <p14:creationId xmlns:p14="http://schemas.microsoft.com/office/powerpoint/2010/main" val="1627420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98657" y="6342591"/>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34</a:t>
            </a:fld>
            <a:endParaRPr lang="ru-RU" altLang="ru-RU" b="0" dirty="0" smtClean="0">
              <a:latin typeface="Century Gothic" pitchFamily="34" charset="0"/>
            </a:endParaRPr>
          </a:p>
        </p:txBody>
      </p:sp>
      <p:sp>
        <p:nvSpPr>
          <p:cNvPr id="4" name="Прямоугольник 3"/>
          <p:cNvSpPr/>
          <p:nvPr/>
        </p:nvSpPr>
        <p:spPr>
          <a:xfrm>
            <a:off x="5644" y="217730"/>
            <a:ext cx="9906000" cy="58827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80975" algn="l"/>
              </a:tabLst>
            </a:pPr>
            <a:r>
              <a:rPr lang="ru-RU" dirty="0" smtClean="0">
                <a:solidFill>
                  <a:prstClr val="black"/>
                </a:solidFill>
                <a:latin typeface="Century Gothic" pitchFamily="34" charset="0"/>
              </a:rPr>
              <a:t>   Программа мероприятий КСОДД </a:t>
            </a:r>
            <a:r>
              <a:rPr lang="ru-RU" dirty="0">
                <a:solidFill>
                  <a:prstClr val="black"/>
                </a:solidFill>
                <a:latin typeface="Century Gothic" pitchFamily="34" charset="0"/>
              </a:rPr>
              <a:t>Карасукского </a:t>
            </a:r>
            <a:r>
              <a:rPr lang="ru-RU" dirty="0">
                <a:solidFill>
                  <a:prstClr val="black"/>
                </a:solidFill>
                <a:latin typeface="Century Gothic" pitchFamily="34" charset="0"/>
              </a:rPr>
              <a:t>района Новосибирской </a:t>
            </a:r>
            <a:r>
              <a:rPr lang="ru-RU" dirty="0" smtClean="0">
                <a:solidFill>
                  <a:prstClr val="black"/>
                </a:solidFill>
                <a:latin typeface="Century Gothic" pitchFamily="34" charset="0"/>
              </a:rPr>
              <a:t>      	области</a:t>
            </a:r>
          </a:p>
        </p:txBody>
      </p:sp>
      <p:pic>
        <p:nvPicPr>
          <p:cNvPr id="3" name="Рисунок 2"/>
          <p:cNvPicPr>
            <a:picLocks noChangeAspect="1"/>
          </p:cNvPicPr>
          <p:nvPr/>
        </p:nvPicPr>
        <p:blipFill>
          <a:blip r:embed="rId2"/>
          <a:stretch>
            <a:fillRect/>
          </a:stretch>
        </p:blipFill>
        <p:spPr>
          <a:xfrm>
            <a:off x="479809" y="908720"/>
            <a:ext cx="8829675" cy="5591175"/>
          </a:xfrm>
          <a:prstGeom prst="rect">
            <a:avLst/>
          </a:prstGeom>
        </p:spPr>
      </p:pic>
    </p:spTree>
    <p:extLst>
      <p:ext uri="{BB962C8B-B14F-4D97-AF65-F5344CB8AC3E}">
        <p14:creationId xmlns:p14="http://schemas.microsoft.com/office/powerpoint/2010/main" val="6931488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98657" y="6342591"/>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35</a:t>
            </a:fld>
            <a:endParaRPr lang="ru-RU" altLang="ru-RU" b="0" dirty="0" smtClean="0">
              <a:latin typeface="Century Gothic" pitchFamily="34" charset="0"/>
            </a:endParaRPr>
          </a:p>
        </p:txBody>
      </p:sp>
      <p:sp>
        <p:nvSpPr>
          <p:cNvPr id="4" name="Прямоугольник 3"/>
          <p:cNvSpPr/>
          <p:nvPr/>
        </p:nvSpPr>
        <p:spPr>
          <a:xfrm>
            <a:off x="5644" y="217730"/>
            <a:ext cx="9906000" cy="58827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80975" algn="l"/>
              </a:tabLst>
            </a:pPr>
            <a:r>
              <a:rPr lang="ru-RU" dirty="0" smtClean="0">
                <a:solidFill>
                  <a:prstClr val="black"/>
                </a:solidFill>
                <a:latin typeface="Century Gothic" pitchFamily="34" charset="0"/>
              </a:rPr>
              <a:t>   Программа мероприятий КСОДД </a:t>
            </a:r>
            <a:r>
              <a:rPr lang="ru-RU" dirty="0">
                <a:solidFill>
                  <a:prstClr val="black"/>
                </a:solidFill>
                <a:latin typeface="Century Gothic" pitchFamily="34" charset="0"/>
              </a:rPr>
              <a:t>Карасукского </a:t>
            </a:r>
            <a:r>
              <a:rPr lang="ru-RU" dirty="0">
                <a:solidFill>
                  <a:prstClr val="black"/>
                </a:solidFill>
                <a:latin typeface="Century Gothic" pitchFamily="34" charset="0"/>
              </a:rPr>
              <a:t>района Новосибирской </a:t>
            </a:r>
            <a:r>
              <a:rPr lang="ru-RU" dirty="0" smtClean="0">
                <a:solidFill>
                  <a:prstClr val="black"/>
                </a:solidFill>
                <a:latin typeface="Century Gothic" pitchFamily="34" charset="0"/>
              </a:rPr>
              <a:t>      	области</a:t>
            </a:r>
          </a:p>
        </p:txBody>
      </p:sp>
      <p:pic>
        <p:nvPicPr>
          <p:cNvPr id="3" name="Рисунок 2"/>
          <p:cNvPicPr>
            <a:picLocks noChangeAspect="1"/>
          </p:cNvPicPr>
          <p:nvPr/>
        </p:nvPicPr>
        <p:blipFill>
          <a:blip r:embed="rId2"/>
          <a:stretch>
            <a:fillRect/>
          </a:stretch>
        </p:blipFill>
        <p:spPr>
          <a:xfrm>
            <a:off x="452438" y="944724"/>
            <a:ext cx="8839200" cy="5534025"/>
          </a:xfrm>
          <a:prstGeom prst="rect">
            <a:avLst/>
          </a:prstGeom>
        </p:spPr>
      </p:pic>
    </p:spTree>
    <p:extLst>
      <p:ext uri="{BB962C8B-B14F-4D97-AF65-F5344CB8AC3E}">
        <p14:creationId xmlns:p14="http://schemas.microsoft.com/office/powerpoint/2010/main" val="9047809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98657" y="6342591"/>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36</a:t>
            </a:fld>
            <a:endParaRPr lang="ru-RU" altLang="ru-RU" b="0" dirty="0" smtClean="0">
              <a:latin typeface="Century Gothic" pitchFamily="34" charset="0"/>
            </a:endParaRPr>
          </a:p>
        </p:txBody>
      </p:sp>
      <p:sp>
        <p:nvSpPr>
          <p:cNvPr id="4" name="Прямоугольник 3"/>
          <p:cNvSpPr/>
          <p:nvPr/>
        </p:nvSpPr>
        <p:spPr>
          <a:xfrm>
            <a:off x="5644" y="217730"/>
            <a:ext cx="9906000" cy="58827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80975" algn="l"/>
              </a:tabLst>
            </a:pPr>
            <a:r>
              <a:rPr lang="ru-RU" dirty="0" smtClean="0">
                <a:solidFill>
                  <a:prstClr val="black"/>
                </a:solidFill>
                <a:latin typeface="Century Gothic" pitchFamily="34" charset="0"/>
              </a:rPr>
              <a:t>   Программа мероприятий КСОДД </a:t>
            </a:r>
            <a:r>
              <a:rPr lang="ru-RU" dirty="0">
                <a:solidFill>
                  <a:prstClr val="black"/>
                </a:solidFill>
                <a:latin typeface="Century Gothic" pitchFamily="34" charset="0"/>
              </a:rPr>
              <a:t>Карасукского </a:t>
            </a:r>
            <a:r>
              <a:rPr lang="ru-RU" dirty="0">
                <a:solidFill>
                  <a:prstClr val="black"/>
                </a:solidFill>
                <a:latin typeface="Century Gothic" pitchFamily="34" charset="0"/>
              </a:rPr>
              <a:t>района Новосибирской </a:t>
            </a:r>
            <a:r>
              <a:rPr lang="ru-RU" dirty="0" smtClean="0">
                <a:solidFill>
                  <a:prstClr val="black"/>
                </a:solidFill>
                <a:latin typeface="Century Gothic" pitchFamily="34" charset="0"/>
              </a:rPr>
              <a:t>      	области</a:t>
            </a:r>
          </a:p>
        </p:txBody>
      </p:sp>
      <p:pic>
        <p:nvPicPr>
          <p:cNvPr id="2" name="Рисунок 1"/>
          <p:cNvPicPr>
            <a:picLocks noChangeAspect="1"/>
          </p:cNvPicPr>
          <p:nvPr/>
        </p:nvPicPr>
        <p:blipFill>
          <a:blip r:embed="rId2"/>
          <a:stretch>
            <a:fillRect/>
          </a:stretch>
        </p:blipFill>
        <p:spPr>
          <a:xfrm>
            <a:off x="452438" y="908720"/>
            <a:ext cx="8839200" cy="5591175"/>
          </a:xfrm>
          <a:prstGeom prst="rect">
            <a:avLst/>
          </a:prstGeom>
        </p:spPr>
      </p:pic>
    </p:spTree>
    <p:extLst>
      <p:ext uri="{BB962C8B-B14F-4D97-AF65-F5344CB8AC3E}">
        <p14:creationId xmlns:p14="http://schemas.microsoft.com/office/powerpoint/2010/main" val="11455252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98657" y="6342591"/>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37</a:t>
            </a:fld>
            <a:endParaRPr lang="ru-RU" altLang="ru-RU" b="0" dirty="0" smtClean="0">
              <a:latin typeface="Century Gothic" pitchFamily="34" charset="0"/>
            </a:endParaRPr>
          </a:p>
        </p:txBody>
      </p:sp>
      <p:sp>
        <p:nvSpPr>
          <p:cNvPr id="4" name="Прямоугольник 3"/>
          <p:cNvSpPr/>
          <p:nvPr/>
        </p:nvSpPr>
        <p:spPr>
          <a:xfrm>
            <a:off x="5644" y="217730"/>
            <a:ext cx="9906000" cy="58827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80975" algn="l"/>
              </a:tabLst>
            </a:pPr>
            <a:r>
              <a:rPr lang="ru-RU" dirty="0" smtClean="0">
                <a:solidFill>
                  <a:prstClr val="black"/>
                </a:solidFill>
                <a:latin typeface="Century Gothic" pitchFamily="34" charset="0"/>
              </a:rPr>
              <a:t>   Программа мероприятий КСОДД </a:t>
            </a:r>
            <a:r>
              <a:rPr lang="ru-RU" dirty="0">
                <a:solidFill>
                  <a:prstClr val="black"/>
                </a:solidFill>
                <a:latin typeface="Century Gothic" pitchFamily="34" charset="0"/>
              </a:rPr>
              <a:t>Карасукского </a:t>
            </a:r>
            <a:r>
              <a:rPr lang="ru-RU" dirty="0">
                <a:solidFill>
                  <a:prstClr val="black"/>
                </a:solidFill>
                <a:latin typeface="Century Gothic" pitchFamily="34" charset="0"/>
              </a:rPr>
              <a:t>района Новосибирской </a:t>
            </a:r>
            <a:r>
              <a:rPr lang="ru-RU" dirty="0" smtClean="0">
                <a:solidFill>
                  <a:prstClr val="black"/>
                </a:solidFill>
                <a:latin typeface="Century Gothic" pitchFamily="34" charset="0"/>
              </a:rPr>
              <a:t>      	области</a:t>
            </a:r>
          </a:p>
        </p:txBody>
      </p:sp>
      <p:pic>
        <p:nvPicPr>
          <p:cNvPr id="2" name="Рисунок 1"/>
          <p:cNvPicPr>
            <a:picLocks noChangeAspect="1"/>
          </p:cNvPicPr>
          <p:nvPr/>
        </p:nvPicPr>
        <p:blipFill>
          <a:blip r:embed="rId2"/>
          <a:stretch>
            <a:fillRect/>
          </a:stretch>
        </p:blipFill>
        <p:spPr>
          <a:xfrm>
            <a:off x="444324" y="944724"/>
            <a:ext cx="8839200" cy="4324350"/>
          </a:xfrm>
          <a:prstGeom prst="rect">
            <a:avLst/>
          </a:prstGeom>
        </p:spPr>
      </p:pic>
    </p:spTree>
    <p:extLst>
      <p:ext uri="{BB962C8B-B14F-4D97-AF65-F5344CB8AC3E}">
        <p14:creationId xmlns:p14="http://schemas.microsoft.com/office/powerpoint/2010/main" val="6196349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descr="C:\Users\admin\AppData\Local\Microsoft\Windows\INetCache\Content.Word\инт сред.jpg"/>
          <p:cNvPicPr/>
          <p:nvPr/>
        </p:nvPicPr>
        <p:blipFill>
          <a:blip r:embed="rId2" cstate="print">
            <a:extLst>
              <a:ext uri="{28A0092B-C50C-407E-A947-70E740481C1C}">
                <a14:useLocalDpi xmlns:a14="http://schemas.microsoft.com/office/drawing/2010/main" val="0"/>
              </a:ext>
            </a:extLst>
          </a:blip>
          <a:srcRect t="13419" b="15315"/>
          <a:stretch>
            <a:fillRect/>
          </a:stretch>
        </p:blipFill>
        <p:spPr bwMode="auto">
          <a:xfrm>
            <a:off x="6050649" y="1547434"/>
            <a:ext cx="3690276" cy="3744185"/>
          </a:xfrm>
          <a:prstGeom prst="rect">
            <a:avLst/>
          </a:prstGeom>
          <a:noFill/>
          <a:ln>
            <a:noFill/>
          </a:ln>
        </p:spPr>
      </p:pic>
      <p:pic>
        <p:nvPicPr>
          <p:cNvPr id="19459" name="Picture 3" descr="инт сред"/>
          <p:cNvPicPr>
            <a:picLocks noChangeAspect="1" noChangeArrowheads="1"/>
          </p:cNvPicPr>
          <p:nvPr/>
        </p:nvPicPr>
        <p:blipFill>
          <a:blip r:embed="rId3">
            <a:extLst>
              <a:ext uri="{28A0092B-C50C-407E-A947-70E740481C1C}">
                <a14:useLocalDpi xmlns:a14="http://schemas.microsoft.com/office/drawing/2010/main" val="0"/>
              </a:ext>
            </a:extLst>
          </a:blip>
          <a:srcRect t="13419" b="15315"/>
          <a:stretch>
            <a:fillRect/>
          </a:stretch>
        </p:blipFill>
        <p:spPr bwMode="auto">
          <a:xfrm>
            <a:off x="3157348" y="2963850"/>
            <a:ext cx="3705566" cy="374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38</a:t>
            </a:fld>
            <a:endParaRPr lang="ru-RU" altLang="ru-RU" b="0" dirty="0" smtClean="0">
              <a:latin typeface="Century Gothic" pitchFamily="34" charset="0"/>
            </a:endParaRPr>
          </a:p>
        </p:txBody>
      </p:sp>
      <p:sp>
        <p:nvSpPr>
          <p:cNvPr id="3" name="Прямоугольник 2"/>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65316" y="275159"/>
            <a:ext cx="9237789" cy="369332"/>
          </a:xfrm>
          <a:prstGeom prst="rect">
            <a:avLst/>
          </a:prstGeom>
        </p:spPr>
        <p:txBody>
          <a:bodyPr wrap="square">
            <a:spAutoFit/>
          </a:bodyPr>
          <a:lstStyle/>
          <a:p>
            <a:r>
              <a:rPr lang="en-US" dirty="0" smtClean="0">
                <a:latin typeface="Century Gothic" pitchFamily="34" charset="0"/>
              </a:rPr>
              <a:t>    </a:t>
            </a:r>
            <a:r>
              <a:rPr lang="ru-RU" dirty="0" smtClean="0">
                <a:latin typeface="Century Gothic" pitchFamily="34" charset="0"/>
              </a:rPr>
              <a:t>Транспортные модели прогнозных периодов </a:t>
            </a:r>
          </a:p>
        </p:txBody>
      </p:sp>
      <p:sp>
        <p:nvSpPr>
          <p:cNvPr id="6" name="Прямоугольник 5"/>
          <p:cNvSpPr/>
          <p:nvPr/>
        </p:nvSpPr>
        <p:spPr>
          <a:xfrm>
            <a:off x="494057" y="1153991"/>
            <a:ext cx="3692171" cy="430887"/>
          </a:xfrm>
          <a:prstGeom prst="rect">
            <a:avLst/>
          </a:prstGeom>
        </p:spPr>
        <p:txBody>
          <a:bodyPr wrap="square">
            <a:spAutoFit/>
          </a:bodyPr>
          <a:lstStyle/>
          <a:p>
            <a:pPr algn="ctr"/>
            <a:r>
              <a:rPr lang="ru-RU" sz="1100" i="1" dirty="0" smtClean="0">
                <a:solidFill>
                  <a:prstClr val="black"/>
                </a:solidFill>
                <a:latin typeface="Century Gothic" pitchFamily="34" charset="0"/>
              </a:rPr>
              <a:t>На краткосрочную перспективу (2022-2026 годы) </a:t>
            </a:r>
          </a:p>
          <a:p>
            <a:pPr algn="ctr"/>
            <a:r>
              <a:rPr lang="ru-RU" sz="1100" i="1" dirty="0" smtClean="0">
                <a:solidFill>
                  <a:prstClr val="black"/>
                </a:solidFill>
                <a:latin typeface="Century Gothic" pitchFamily="34" charset="0"/>
              </a:rPr>
              <a:t>в расчетный пиковый час</a:t>
            </a:r>
          </a:p>
        </p:txBody>
      </p:sp>
      <p:sp>
        <p:nvSpPr>
          <p:cNvPr id="10" name="Прямоугольник 9"/>
          <p:cNvSpPr/>
          <p:nvPr/>
        </p:nvSpPr>
        <p:spPr>
          <a:xfrm>
            <a:off x="6050649" y="1153990"/>
            <a:ext cx="3618813" cy="430887"/>
          </a:xfrm>
          <a:prstGeom prst="rect">
            <a:avLst/>
          </a:prstGeom>
        </p:spPr>
        <p:txBody>
          <a:bodyPr wrap="square">
            <a:spAutoFit/>
          </a:bodyPr>
          <a:lstStyle/>
          <a:p>
            <a:pPr algn="ctr"/>
            <a:r>
              <a:rPr lang="ru-RU" sz="1100" i="1" dirty="0" smtClean="0">
                <a:solidFill>
                  <a:prstClr val="black"/>
                </a:solidFill>
                <a:latin typeface="Century Gothic" pitchFamily="34" charset="0"/>
              </a:rPr>
              <a:t>На долгосрочную перспективу (2032-2039 годы) в расчетный пиковый час</a:t>
            </a:r>
          </a:p>
        </p:txBody>
      </p:sp>
      <p:sp>
        <p:nvSpPr>
          <p:cNvPr id="15" name="Прямоугольник 14"/>
          <p:cNvSpPr/>
          <p:nvPr/>
        </p:nvSpPr>
        <p:spPr>
          <a:xfrm>
            <a:off x="279337" y="777975"/>
            <a:ext cx="9461588" cy="276999"/>
          </a:xfrm>
          <a:prstGeom prst="rect">
            <a:avLst/>
          </a:prstGeom>
        </p:spPr>
        <p:txBody>
          <a:bodyPr wrap="square">
            <a:spAutoFit/>
          </a:bodyPr>
          <a:lstStyle/>
          <a:p>
            <a:pPr algn="ctr"/>
            <a:r>
              <a:rPr lang="ru-RU" sz="1200" i="1" dirty="0" smtClean="0">
                <a:solidFill>
                  <a:prstClr val="black"/>
                </a:solidFill>
                <a:latin typeface="Century Gothic" pitchFamily="34" charset="0"/>
              </a:rPr>
              <a:t>Картограммы распределения интенсивностей транспортных потоков на территории </a:t>
            </a:r>
            <a:r>
              <a:rPr lang="ru-RU" sz="1200" i="1" dirty="0" smtClean="0">
                <a:solidFill>
                  <a:prstClr val="black"/>
                </a:solidFill>
                <a:latin typeface="Century Gothic" pitchFamily="34" charset="0"/>
              </a:rPr>
              <a:t>Карасукского </a:t>
            </a:r>
            <a:r>
              <a:rPr lang="ru-RU" sz="1200" i="1" dirty="0" smtClean="0">
                <a:solidFill>
                  <a:prstClr val="black"/>
                </a:solidFill>
                <a:latin typeface="Century Gothic" pitchFamily="34" charset="0"/>
              </a:rPr>
              <a:t>района</a:t>
            </a:r>
          </a:p>
        </p:txBody>
      </p:sp>
      <p:sp>
        <p:nvSpPr>
          <p:cNvPr id="14" name="Прямоугольник 13"/>
          <p:cNvSpPr/>
          <p:nvPr/>
        </p:nvSpPr>
        <p:spPr>
          <a:xfrm>
            <a:off x="968462" y="5421703"/>
            <a:ext cx="2190780" cy="769441"/>
          </a:xfrm>
          <a:prstGeom prst="rect">
            <a:avLst/>
          </a:prstGeom>
        </p:spPr>
        <p:txBody>
          <a:bodyPr wrap="square">
            <a:spAutoFit/>
          </a:bodyPr>
          <a:lstStyle/>
          <a:p>
            <a:pPr algn="ctr"/>
            <a:r>
              <a:rPr lang="ru-RU" sz="1100" i="1" dirty="0" smtClean="0">
                <a:solidFill>
                  <a:prstClr val="black"/>
                </a:solidFill>
                <a:latin typeface="Century Gothic" pitchFamily="34" charset="0"/>
              </a:rPr>
              <a:t>На среднесрочную перспективу (2027-2031 годы) в расчетный пиковый час</a:t>
            </a:r>
          </a:p>
        </p:txBody>
      </p:sp>
      <p:pic>
        <p:nvPicPr>
          <p:cNvPr id="19458" name="Picture 2" descr="инт"/>
          <p:cNvPicPr>
            <a:picLocks noChangeAspect="1" noChangeArrowheads="1"/>
          </p:cNvPicPr>
          <p:nvPr/>
        </p:nvPicPr>
        <p:blipFill>
          <a:blip r:embed="rId4">
            <a:extLst>
              <a:ext uri="{28A0092B-C50C-407E-A947-70E740481C1C}">
                <a14:useLocalDpi xmlns:a14="http://schemas.microsoft.com/office/drawing/2010/main" val="0"/>
              </a:ext>
            </a:extLst>
          </a:blip>
          <a:srcRect t="13419" b="15445"/>
          <a:stretch>
            <a:fillRect/>
          </a:stretch>
        </p:blipFill>
        <p:spPr bwMode="auto">
          <a:xfrm>
            <a:off x="494058" y="1569778"/>
            <a:ext cx="3692170" cy="372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descr="C:\Users\admin\AppData\Local\Microsoft\Windows\INetCache\Content.Word\обслуж.jpg"/>
          <p:cNvPicPr/>
          <p:nvPr/>
        </p:nvPicPr>
        <p:blipFill>
          <a:blip r:embed="rId2" cstate="print">
            <a:extLst>
              <a:ext uri="{28A0092B-C50C-407E-A947-70E740481C1C}">
                <a14:useLocalDpi xmlns:a14="http://schemas.microsoft.com/office/drawing/2010/main" val="0"/>
              </a:ext>
            </a:extLst>
          </a:blip>
          <a:srcRect t="13420" b="15565"/>
          <a:stretch>
            <a:fillRect/>
          </a:stretch>
        </p:blipFill>
        <p:spPr bwMode="auto">
          <a:xfrm>
            <a:off x="6141132" y="1521724"/>
            <a:ext cx="3607573" cy="3626879"/>
          </a:xfrm>
          <a:prstGeom prst="rect">
            <a:avLst/>
          </a:prstGeom>
          <a:noFill/>
          <a:ln>
            <a:noFill/>
          </a:ln>
        </p:spPr>
      </p:pic>
      <p:pic>
        <p:nvPicPr>
          <p:cNvPr id="14" name="Рисунок 13" descr="C:\Users\admin\AppData\Local\Microsoft\Windows\INetCache\Content.Word\обслуж.jpg"/>
          <p:cNvPicPr/>
          <p:nvPr/>
        </p:nvPicPr>
        <p:blipFill>
          <a:blip r:embed="rId2" cstate="print">
            <a:extLst>
              <a:ext uri="{28A0092B-C50C-407E-A947-70E740481C1C}">
                <a14:useLocalDpi xmlns:a14="http://schemas.microsoft.com/office/drawing/2010/main" val="0"/>
              </a:ext>
            </a:extLst>
          </a:blip>
          <a:srcRect t="13420" b="15565"/>
          <a:stretch>
            <a:fillRect/>
          </a:stretch>
        </p:blipFill>
        <p:spPr bwMode="auto">
          <a:xfrm>
            <a:off x="3149213" y="3095916"/>
            <a:ext cx="3607573" cy="3626879"/>
          </a:xfrm>
          <a:prstGeom prst="rect">
            <a:avLst/>
          </a:prstGeom>
          <a:noFill/>
          <a:ln>
            <a:noFill/>
          </a:ln>
        </p:spPr>
      </p:pic>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39</a:t>
            </a:fld>
            <a:endParaRPr lang="ru-RU" altLang="ru-RU" b="0" dirty="0" smtClean="0">
              <a:latin typeface="Century Gothic" pitchFamily="34" charset="0"/>
            </a:endParaRPr>
          </a:p>
        </p:txBody>
      </p:sp>
      <p:sp>
        <p:nvSpPr>
          <p:cNvPr id="3" name="Прямоугольник 2"/>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452438" y="1158792"/>
            <a:ext cx="3456446" cy="430887"/>
          </a:xfrm>
          <a:prstGeom prst="rect">
            <a:avLst/>
          </a:prstGeom>
        </p:spPr>
        <p:txBody>
          <a:bodyPr wrap="square">
            <a:spAutoFit/>
          </a:bodyPr>
          <a:lstStyle/>
          <a:p>
            <a:pPr algn="ctr"/>
            <a:r>
              <a:rPr lang="ru-RU" sz="1100" i="1" dirty="0" smtClean="0">
                <a:solidFill>
                  <a:prstClr val="black"/>
                </a:solidFill>
                <a:latin typeface="Century Gothic" pitchFamily="34" charset="0"/>
              </a:rPr>
              <a:t>На краткосрочную перспективу </a:t>
            </a:r>
          </a:p>
          <a:p>
            <a:pPr algn="ctr"/>
            <a:r>
              <a:rPr lang="ru-RU" sz="1100" i="1" dirty="0" smtClean="0">
                <a:solidFill>
                  <a:prstClr val="black"/>
                </a:solidFill>
                <a:latin typeface="Century Gothic" pitchFamily="34" charset="0"/>
              </a:rPr>
              <a:t>(2022-2026 годы)  </a:t>
            </a:r>
          </a:p>
        </p:txBody>
      </p:sp>
      <p:sp>
        <p:nvSpPr>
          <p:cNvPr id="10" name="Прямоугольник 9"/>
          <p:cNvSpPr/>
          <p:nvPr/>
        </p:nvSpPr>
        <p:spPr>
          <a:xfrm>
            <a:off x="6573180" y="1155462"/>
            <a:ext cx="3096282" cy="430887"/>
          </a:xfrm>
          <a:prstGeom prst="rect">
            <a:avLst/>
          </a:prstGeom>
        </p:spPr>
        <p:txBody>
          <a:bodyPr wrap="square">
            <a:spAutoFit/>
          </a:bodyPr>
          <a:lstStyle/>
          <a:p>
            <a:pPr algn="ctr"/>
            <a:r>
              <a:rPr lang="ru-RU" sz="1100" i="1" dirty="0" smtClean="0">
                <a:solidFill>
                  <a:prstClr val="black"/>
                </a:solidFill>
                <a:latin typeface="Century Gothic" pitchFamily="34" charset="0"/>
              </a:rPr>
              <a:t>На долгосрочную перспективу </a:t>
            </a:r>
            <a:endParaRPr lang="ru-RU" sz="1100" i="1" dirty="0" smtClean="0">
              <a:solidFill>
                <a:prstClr val="black"/>
              </a:solidFill>
              <a:latin typeface="Century Gothic" pitchFamily="34" charset="0"/>
            </a:endParaRPr>
          </a:p>
          <a:p>
            <a:pPr algn="ctr"/>
            <a:r>
              <a:rPr lang="ru-RU" sz="1100" i="1" dirty="0" smtClean="0">
                <a:solidFill>
                  <a:prstClr val="black"/>
                </a:solidFill>
                <a:latin typeface="Century Gothic" pitchFamily="34" charset="0"/>
              </a:rPr>
              <a:t>(</a:t>
            </a:r>
            <a:r>
              <a:rPr lang="ru-RU" sz="1100" i="1" dirty="0" smtClean="0">
                <a:solidFill>
                  <a:prstClr val="black"/>
                </a:solidFill>
                <a:latin typeface="Century Gothic" pitchFamily="34" charset="0"/>
              </a:rPr>
              <a:t>2032-2039 годы) </a:t>
            </a:r>
          </a:p>
        </p:txBody>
      </p:sp>
      <p:sp>
        <p:nvSpPr>
          <p:cNvPr id="15" name="Прямоугольник 14"/>
          <p:cNvSpPr/>
          <p:nvPr/>
        </p:nvSpPr>
        <p:spPr>
          <a:xfrm>
            <a:off x="20785" y="753041"/>
            <a:ext cx="9906000" cy="307777"/>
          </a:xfrm>
          <a:prstGeom prst="rect">
            <a:avLst/>
          </a:prstGeom>
        </p:spPr>
        <p:txBody>
          <a:bodyPr wrap="square">
            <a:spAutoFit/>
          </a:bodyPr>
          <a:lstStyle/>
          <a:p>
            <a:pPr algn="ctr"/>
            <a:r>
              <a:rPr lang="ru-RU" sz="1400" i="1" dirty="0" smtClean="0">
                <a:solidFill>
                  <a:prstClr val="black"/>
                </a:solidFill>
                <a:latin typeface="Century Gothic" pitchFamily="34" charset="0"/>
              </a:rPr>
              <a:t>Картограммы распределения уровня обслуживания дорожного движения</a:t>
            </a:r>
          </a:p>
        </p:txBody>
      </p:sp>
      <p:sp>
        <p:nvSpPr>
          <p:cNvPr id="11" name="Прямоугольник 10"/>
          <p:cNvSpPr/>
          <p:nvPr/>
        </p:nvSpPr>
        <p:spPr>
          <a:xfrm>
            <a:off x="1113821" y="5598910"/>
            <a:ext cx="2130462" cy="600164"/>
          </a:xfrm>
          <a:prstGeom prst="rect">
            <a:avLst/>
          </a:prstGeom>
        </p:spPr>
        <p:txBody>
          <a:bodyPr wrap="square">
            <a:spAutoFit/>
          </a:bodyPr>
          <a:lstStyle/>
          <a:p>
            <a:pPr algn="ctr"/>
            <a:r>
              <a:rPr lang="ru-RU" sz="1100" i="1" dirty="0" smtClean="0">
                <a:solidFill>
                  <a:prstClr val="black"/>
                </a:solidFill>
                <a:latin typeface="Century Gothic" pitchFamily="34" charset="0"/>
              </a:rPr>
              <a:t>На среднесрочную перспективу </a:t>
            </a:r>
            <a:endParaRPr lang="ru-RU" sz="1100" i="1" dirty="0" smtClean="0">
              <a:solidFill>
                <a:prstClr val="black"/>
              </a:solidFill>
              <a:latin typeface="Century Gothic" pitchFamily="34" charset="0"/>
            </a:endParaRPr>
          </a:p>
          <a:p>
            <a:pPr algn="ctr"/>
            <a:r>
              <a:rPr lang="ru-RU" sz="1100" i="1" dirty="0" smtClean="0">
                <a:solidFill>
                  <a:prstClr val="black"/>
                </a:solidFill>
                <a:latin typeface="Century Gothic" pitchFamily="34" charset="0"/>
              </a:rPr>
              <a:t>(</a:t>
            </a:r>
            <a:r>
              <a:rPr lang="ru-RU" sz="1100" i="1" dirty="0" smtClean="0">
                <a:solidFill>
                  <a:prstClr val="black"/>
                </a:solidFill>
                <a:latin typeface="Century Gothic" pitchFamily="34" charset="0"/>
              </a:rPr>
              <a:t>2027-2031 </a:t>
            </a:r>
            <a:r>
              <a:rPr lang="ru-RU" sz="1100" i="1" dirty="0" smtClean="0">
                <a:solidFill>
                  <a:prstClr val="black"/>
                </a:solidFill>
                <a:latin typeface="Century Gothic" pitchFamily="34" charset="0"/>
              </a:rPr>
              <a:t>годы</a:t>
            </a:r>
            <a:endParaRPr lang="ru-RU" sz="1100" i="1" dirty="0" smtClean="0">
              <a:solidFill>
                <a:prstClr val="black"/>
              </a:solidFill>
              <a:latin typeface="Century Gothic" pitchFamily="34" charset="0"/>
            </a:endParaRPr>
          </a:p>
        </p:txBody>
      </p:sp>
      <p:pic>
        <p:nvPicPr>
          <p:cNvPr id="20482" name="Picture 2" descr="обслуж"/>
          <p:cNvPicPr>
            <a:picLocks noChangeAspect="1" noChangeArrowheads="1"/>
          </p:cNvPicPr>
          <p:nvPr/>
        </p:nvPicPr>
        <p:blipFill>
          <a:blip r:embed="rId3">
            <a:extLst>
              <a:ext uri="{28A0092B-C50C-407E-A947-70E740481C1C}">
                <a14:useLocalDpi xmlns:a14="http://schemas.microsoft.com/office/drawing/2010/main" val="0"/>
              </a:ext>
            </a:extLst>
          </a:blip>
          <a:srcRect t="13420" b="15565"/>
          <a:stretch>
            <a:fillRect/>
          </a:stretch>
        </p:blipFill>
        <p:spPr bwMode="auto">
          <a:xfrm>
            <a:off x="449221" y="1595138"/>
            <a:ext cx="3459663" cy="348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Прямоугольник 16"/>
          <p:cNvSpPr/>
          <p:nvPr/>
        </p:nvSpPr>
        <p:spPr>
          <a:xfrm>
            <a:off x="65316" y="275159"/>
            <a:ext cx="9237789" cy="369332"/>
          </a:xfrm>
          <a:prstGeom prst="rect">
            <a:avLst/>
          </a:prstGeom>
        </p:spPr>
        <p:txBody>
          <a:bodyPr wrap="square">
            <a:spAutoFit/>
          </a:bodyPr>
          <a:lstStyle/>
          <a:p>
            <a:r>
              <a:rPr lang="en-US" dirty="0" smtClean="0">
                <a:latin typeface="Century Gothic" pitchFamily="34" charset="0"/>
              </a:rPr>
              <a:t>    </a:t>
            </a:r>
            <a:r>
              <a:rPr lang="ru-RU" dirty="0" smtClean="0">
                <a:latin typeface="Century Gothic" pitchFamily="34" charset="0"/>
              </a:rPr>
              <a:t>Транспортные модели прогнозных периодов </a:t>
            </a: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4</a:t>
            </a:fld>
            <a:endParaRPr lang="ru-RU" altLang="ru-RU" b="0" dirty="0" smtClean="0">
              <a:latin typeface="Century Gothic" pitchFamily="34" charset="0"/>
            </a:endParaRPr>
          </a:p>
        </p:txBody>
      </p:sp>
      <p:sp>
        <p:nvSpPr>
          <p:cNvPr id="4" name="Прямоугольник 3"/>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рямоугольник 2"/>
          <p:cNvSpPr/>
          <p:nvPr/>
        </p:nvSpPr>
        <p:spPr>
          <a:xfrm>
            <a:off x="195948" y="270286"/>
            <a:ext cx="9310815" cy="400110"/>
          </a:xfrm>
          <a:prstGeom prst="rect">
            <a:avLst/>
          </a:prstGeom>
        </p:spPr>
        <p:txBody>
          <a:bodyPr wrap="square">
            <a:spAutoFit/>
          </a:bodyPr>
          <a:lstStyle/>
          <a:p>
            <a:r>
              <a:rPr lang="ru-RU" sz="2000" dirty="0" smtClean="0">
                <a:latin typeface="Century Gothic" pitchFamily="34" charset="0"/>
                <a:cs typeface="Arial" panose="020B0604020202020204" pitchFamily="34" charset="0"/>
              </a:rPr>
              <a:t>Документы стратегического планирования и целевые программы</a:t>
            </a:r>
            <a:endParaRPr lang="ru-RU" sz="2000" dirty="0">
              <a:latin typeface="Century Gothic" pitchFamily="34" charset="0"/>
              <a:cs typeface="Arial" panose="020B0604020202020204" pitchFamily="34" charset="0"/>
            </a:endParaRPr>
          </a:p>
        </p:txBody>
      </p:sp>
      <p:sp>
        <p:nvSpPr>
          <p:cNvPr id="2" name="Прямоугольник 1"/>
          <p:cNvSpPr/>
          <p:nvPr/>
        </p:nvSpPr>
        <p:spPr>
          <a:xfrm>
            <a:off x="344487" y="1526013"/>
            <a:ext cx="9162275" cy="3490186"/>
          </a:xfrm>
          <a:prstGeom prst="rect">
            <a:avLst/>
          </a:prstGeom>
        </p:spPr>
        <p:txBody>
          <a:bodyPr wrap="square">
            <a:spAutoFit/>
          </a:bodyPr>
          <a:lstStyle/>
          <a:p>
            <a:pPr marL="171450" indent="-171450" algn="just">
              <a:lnSpc>
                <a:spcPct val="115000"/>
              </a:lnSpc>
              <a:spcAft>
                <a:spcPts val="0"/>
              </a:spcAft>
              <a:buFont typeface="Wingdings" panose="05000000000000000000" pitchFamily="2" charset="2"/>
              <a:buChar char="q"/>
            </a:pPr>
            <a:r>
              <a:rPr lang="ru-RU" sz="1200" dirty="0" smtClean="0">
                <a:latin typeface="Century Gothic" panose="020B0502020202020204" pitchFamily="34" charset="0"/>
                <a:ea typeface="Times New Roman" panose="02020603050405020304" pitchFamily="18" charset="0"/>
              </a:rPr>
              <a:t>Согласно проекту СТП Новосибирской области на территории </a:t>
            </a:r>
            <a:r>
              <a:rPr lang="ru-RU" sz="1200" dirty="0" smtClean="0">
                <a:latin typeface="Century Gothic" panose="020B0502020202020204" pitchFamily="34" charset="0"/>
                <a:ea typeface="Times New Roman" panose="02020603050405020304" pitchFamily="18" charset="0"/>
              </a:rPr>
              <a:t>Карасукского </a:t>
            </a:r>
            <a:r>
              <a:rPr lang="ru-RU" sz="1200" dirty="0" smtClean="0">
                <a:latin typeface="Century Gothic" panose="020B0502020202020204" pitchFamily="34" charset="0"/>
                <a:ea typeface="Times New Roman" panose="02020603050405020304" pitchFamily="18" charset="0"/>
              </a:rPr>
              <a:t>района не предусмотрены мероприятия по развитию автомобильных дорог регионального и межмуниципального значения.</a:t>
            </a:r>
          </a:p>
          <a:p>
            <a:pPr marL="171450" indent="-171450" algn="just">
              <a:lnSpc>
                <a:spcPct val="115000"/>
              </a:lnSpc>
              <a:spcAft>
                <a:spcPts val="0"/>
              </a:spcAft>
              <a:buFont typeface="Wingdings" panose="05000000000000000000" pitchFamily="2" charset="2"/>
              <a:buChar char="q"/>
            </a:pPr>
            <a:endParaRPr lang="ru-RU" sz="1200" dirty="0" smtClean="0">
              <a:latin typeface="Century Gothic" panose="020B0502020202020204" pitchFamily="34" charset="0"/>
              <a:ea typeface="Times New Roman" panose="02020603050405020304" pitchFamily="18" charset="0"/>
            </a:endParaRPr>
          </a:p>
          <a:p>
            <a:pPr marL="171450" indent="-171450" algn="just">
              <a:lnSpc>
                <a:spcPct val="115000"/>
              </a:lnSpc>
              <a:spcAft>
                <a:spcPts val="0"/>
              </a:spcAft>
              <a:buFont typeface="Wingdings" panose="05000000000000000000" pitchFamily="2" charset="2"/>
              <a:buChar char="q"/>
            </a:pPr>
            <a:r>
              <a:rPr lang="ru-RU" sz="1200" dirty="0" smtClean="0">
                <a:latin typeface="Century Gothic" panose="020B0502020202020204" pitchFamily="34" charset="0"/>
                <a:ea typeface="Times New Roman" panose="02020603050405020304" pitchFamily="18" charset="0"/>
              </a:rPr>
              <a:t>Согласно </a:t>
            </a:r>
            <a:r>
              <a:rPr lang="ru-RU" sz="1200" dirty="0">
                <a:latin typeface="Century Gothic" panose="020B0502020202020204" pitchFamily="34" charset="0"/>
                <a:ea typeface="Times New Roman" panose="02020603050405020304" pitchFamily="18" charset="0"/>
              </a:rPr>
              <a:t>Программе комплексного развития транспортной инфраструктуры (ПКРТИ) Новосибирской области, утвержденной постановлением Правительства Новосибирской области от 29.06.2021 № 247-п, в границах </a:t>
            </a:r>
            <a:r>
              <a:rPr lang="ru-RU" sz="1200" dirty="0" smtClean="0">
                <a:latin typeface="Century Gothic" panose="020B0502020202020204" pitchFamily="34" charset="0"/>
                <a:ea typeface="Times New Roman" panose="02020603050405020304" pitchFamily="18" charset="0"/>
              </a:rPr>
              <a:t>Карасукского </a:t>
            </a:r>
            <a:r>
              <a:rPr lang="ru-RU" sz="1200" dirty="0">
                <a:latin typeface="Century Gothic" panose="020B0502020202020204" pitchFamily="34" charset="0"/>
                <a:ea typeface="Times New Roman" panose="02020603050405020304" pitchFamily="18" charset="0"/>
              </a:rPr>
              <a:t>района предусмотрен капитальный ремонт автомобильной дороги 50 ОП РЗ 50К-01 а/д «992 км а/д «Р-254» – Купино – Карасук» протяженностью 13,85 км (срок реализации: 2021 - 2022 годы), строительство южного обхода г. Карасук «а/д 50К-17р – а/д 50К-32» протяженностью 8,5 км (срок реализации 2031 – 2040 годы), реконструкция автомобильной дороги муниципального значения 50 ОП МЗ 50Н-1009 «Карасук – Хорошее – Свободный Труд – Калиновка» на участке км 30+500 – км 40+560 протяженностью 10,06 км (срок реализации 2023 – 2024 годы)</a:t>
            </a:r>
            <a:r>
              <a:rPr lang="ru-RU" sz="1200" dirty="0">
                <a:latin typeface="Century Gothic" panose="020B0502020202020204" pitchFamily="34" charset="0"/>
                <a:ea typeface="Times New Roman" panose="02020603050405020304" pitchFamily="18" charset="0"/>
              </a:rPr>
              <a:t>.</a:t>
            </a:r>
            <a:endParaRPr lang="ru-RU" sz="1200" dirty="0">
              <a:latin typeface="Century Gothic" panose="020B0502020202020204" pitchFamily="34" charset="0"/>
              <a:ea typeface="Times New Roman" panose="02020603050405020304" pitchFamily="18" charset="0"/>
            </a:endParaRPr>
          </a:p>
          <a:p>
            <a:pPr marL="171450" indent="-171450" algn="just">
              <a:lnSpc>
                <a:spcPct val="115000"/>
              </a:lnSpc>
              <a:spcAft>
                <a:spcPts val="0"/>
              </a:spcAft>
              <a:buFont typeface="Wingdings" panose="05000000000000000000" pitchFamily="2" charset="2"/>
              <a:buChar char="q"/>
            </a:pPr>
            <a:endParaRPr lang="ru-RU" sz="1200" dirty="0" smtClean="0">
              <a:latin typeface="Century Gothic" panose="020B0502020202020204" pitchFamily="34" charset="0"/>
              <a:ea typeface="Times New Roman" panose="02020603050405020304" pitchFamily="18" charset="0"/>
            </a:endParaRPr>
          </a:p>
          <a:p>
            <a:pPr marL="171450" indent="-171450" algn="just">
              <a:lnSpc>
                <a:spcPct val="115000"/>
              </a:lnSpc>
              <a:spcAft>
                <a:spcPts val="0"/>
              </a:spcAft>
              <a:buFont typeface="Wingdings" panose="05000000000000000000" pitchFamily="2" charset="2"/>
              <a:buChar char="q"/>
            </a:pPr>
            <a:r>
              <a:rPr lang="ru-RU" sz="1200" dirty="0" smtClean="0">
                <a:latin typeface="Century Gothic" panose="020B0502020202020204" pitchFamily="34" charset="0"/>
                <a:ea typeface="Times New Roman" panose="02020603050405020304" pitchFamily="18" charset="0"/>
              </a:rPr>
              <a:t>Согласно </a:t>
            </a:r>
            <a:r>
              <a:rPr lang="ru-RU" sz="1200" dirty="0">
                <a:latin typeface="Century Gothic" panose="020B0502020202020204" pitchFamily="34" charset="0"/>
                <a:ea typeface="Times New Roman" panose="02020603050405020304" pitchFamily="18" charset="0"/>
              </a:rPr>
              <a:t>Комплексной схеме организации транспортного обслуживания населения общественным транспортом Новосибирской области, утвержденной постановлением Правительства Новосибирской области от 29.06.2021 № 247-п, в границах </a:t>
            </a:r>
            <a:r>
              <a:rPr lang="ru-RU" sz="1200" dirty="0" smtClean="0">
                <a:latin typeface="Century Gothic" panose="020B0502020202020204" pitchFamily="34" charset="0"/>
                <a:ea typeface="Times New Roman" panose="02020603050405020304" pitchFamily="18" charset="0"/>
              </a:rPr>
              <a:t>Карасукского </a:t>
            </a:r>
            <a:r>
              <a:rPr lang="ru-RU" sz="1200" dirty="0">
                <a:latin typeface="Century Gothic" panose="020B0502020202020204" pitchFamily="34" charset="0"/>
                <a:ea typeface="Times New Roman" panose="02020603050405020304" pitchFamily="18" charset="0"/>
              </a:rPr>
              <a:t>района не предусмотрено дополнительных мероприятий по оборудованию новых остановочных пунктов общественного транспорта</a:t>
            </a:r>
            <a:r>
              <a:rPr lang="ru-RU" sz="1200" dirty="0">
                <a:latin typeface="Century Gothic" panose="020B0502020202020204" pitchFamily="34" charset="0"/>
                <a:ea typeface="Times New Roman" panose="02020603050405020304" pitchFamily="18" charset="0"/>
              </a:rPr>
              <a:t>.</a:t>
            </a:r>
            <a:endParaRPr lang="ru-RU" sz="1200" dirty="0">
              <a:latin typeface="Century Gothic" panose="020B0502020202020204" pitchFamily="34" charset="0"/>
              <a:ea typeface="Times New Roman" panose="02020603050405020304" pitchFamily="18" charset="0"/>
            </a:endParaRPr>
          </a:p>
        </p:txBody>
      </p:sp>
      <p:sp>
        <p:nvSpPr>
          <p:cNvPr id="8" name="Прямоугольник 7"/>
          <p:cNvSpPr/>
          <p:nvPr/>
        </p:nvSpPr>
        <p:spPr>
          <a:xfrm>
            <a:off x="452500" y="964962"/>
            <a:ext cx="2877711" cy="338554"/>
          </a:xfrm>
          <a:prstGeom prst="rect">
            <a:avLst/>
          </a:prstGeom>
        </p:spPr>
        <p:txBody>
          <a:bodyPr wrap="none">
            <a:spAutoFit/>
          </a:bodyPr>
          <a:lstStyle/>
          <a:p>
            <a:r>
              <a:rPr lang="ru-RU" sz="1600" i="1" dirty="0">
                <a:latin typeface="Century Gothic" panose="020B0502020202020204" pitchFamily="34" charset="0"/>
                <a:ea typeface="Times New Roman" panose="02020603050405020304" pitchFamily="18" charset="0"/>
              </a:rPr>
              <a:t>На региональном уровне </a:t>
            </a:r>
            <a:endParaRPr lang="ru-RU" sz="1600" dirty="0"/>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40</a:t>
            </a:fld>
            <a:endParaRPr lang="ru-RU" altLang="ru-RU" b="0" dirty="0" smtClean="0">
              <a:latin typeface="Century Gothic" pitchFamily="34" charset="0"/>
            </a:endParaRPr>
          </a:p>
        </p:txBody>
      </p:sp>
      <p:sp>
        <p:nvSpPr>
          <p:cNvPr id="5" name="Прямоугольник 4"/>
          <p:cNvSpPr/>
          <p:nvPr/>
        </p:nvSpPr>
        <p:spPr>
          <a:xfrm>
            <a:off x="0" y="215856"/>
            <a:ext cx="9906000" cy="57588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69796" y="277649"/>
            <a:ext cx="9703550" cy="369332"/>
          </a:xfrm>
          <a:prstGeom prst="rect">
            <a:avLst/>
          </a:prstGeom>
        </p:spPr>
        <p:txBody>
          <a:bodyPr wrap="square">
            <a:spAutoFit/>
          </a:bodyPr>
          <a:lstStyle/>
          <a:p>
            <a:r>
              <a:rPr lang="ru-RU" dirty="0" smtClean="0">
                <a:latin typeface="Century Gothic" pitchFamily="34" charset="0"/>
              </a:rPr>
              <a:t>Целевые показатели (индикаторы) состояния ОДД </a:t>
            </a:r>
          </a:p>
        </p:txBody>
      </p:sp>
      <p:pic>
        <p:nvPicPr>
          <p:cNvPr id="3" name="Рисунок 2"/>
          <p:cNvPicPr>
            <a:picLocks noChangeAspect="1"/>
          </p:cNvPicPr>
          <p:nvPr/>
        </p:nvPicPr>
        <p:blipFill>
          <a:blip r:embed="rId2"/>
          <a:stretch>
            <a:fillRect/>
          </a:stretch>
        </p:blipFill>
        <p:spPr>
          <a:xfrm>
            <a:off x="1337225" y="987998"/>
            <a:ext cx="7231550" cy="5366087"/>
          </a:xfrm>
          <a:prstGeom prst="rect">
            <a:avLst/>
          </a:prstGeom>
        </p:spPr>
      </p:pic>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60359"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5</a:t>
            </a:fld>
            <a:endParaRPr lang="ru-RU" altLang="ru-RU" b="0" dirty="0" smtClean="0">
              <a:latin typeface="Century Gothic" pitchFamily="34" charset="0"/>
            </a:endParaRPr>
          </a:p>
        </p:txBody>
      </p:sp>
      <p:sp>
        <p:nvSpPr>
          <p:cNvPr id="4" name="Прямоугольник 3"/>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рямоугольник 2"/>
          <p:cNvSpPr/>
          <p:nvPr/>
        </p:nvSpPr>
        <p:spPr>
          <a:xfrm>
            <a:off x="195948" y="270286"/>
            <a:ext cx="9310815" cy="400110"/>
          </a:xfrm>
          <a:prstGeom prst="rect">
            <a:avLst/>
          </a:prstGeom>
        </p:spPr>
        <p:txBody>
          <a:bodyPr wrap="square">
            <a:spAutoFit/>
          </a:bodyPr>
          <a:lstStyle/>
          <a:p>
            <a:r>
              <a:rPr lang="ru-RU" sz="2000" dirty="0" smtClean="0">
                <a:latin typeface="Century Gothic" pitchFamily="34" charset="0"/>
                <a:cs typeface="Arial" panose="020B0604020202020204" pitchFamily="34" charset="0"/>
              </a:rPr>
              <a:t>Документы стратегического планирования и целевые программы</a:t>
            </a:r>
            <a:endParaRPr lang="ru-RU" sz="2000" dirty="0">
              <a:latin typeface="Century Gothic" pitchFamily="34" charset="0"/>
              <a:cs typeface="Arial" panose="020B0604020202020204" pitchFamily="34" charset="0"/>
            </a:endParaRPr>
          </a:p>
        </p:txBody>
      </p:sp>
      <p:sp>
        <p:nvSpPr>
          <p:cNvPr id="5" name="Прямоугольник 4"/>
          <p:cNvSpPr/>
          <p:nvPr/>
        </p:nvSpPr>
        <p:spPr>
          <a:xfrm>
            <a:off x="353774" y="1268760"/>
            <a:ext cx="8995162" cy="4339650"/>
          </a:xfrm>
          <a:prstGeom prst="rect">
            <a:avLst/>
          </a:prstGeom>
        </p:spPr>
        <p:txBody>
          <a:bodyPr wrap="square">
            <a:spAutoFit/>
          </a:bodyPr>
          <a:lstStyle/>
          <a:p>
            <a:pPr algn="just"/>
            <a:r>
              <a:rPr lang="ru-RU" sz="1200" dirty="0" smtClean="0">
                <a:latin typeface="Century Gothic" pitchFamily="34" charset="0"/>
              </a:rPr>
              <a:t>Нормативная правовая база </a:t>
            </a:r>
            <a:r>
              <a:rPr lang="ru-RU" sz="1200" dirty="0" smtClean="0">
                <a:latin typeface="Century Gothic" pitchFamily="34" charset="0"/>
              </a:rPr>
              <a:t>Карасукского </a:t>
            </a:r>
            <a:r>
              <a:rPr lang="ru-RU" sz="1200" dirty="0" smtClean="0">
                <a:latin typeface="Century Gothic" pitchFamily="34" charset="0"/>
              </a:rPr>
              <a:t>района включает в себя документы территориального планирования, программы и планы развития:</a:t>
            </a:r>
          </a:p>
          <a:p>
            <a:pPr algn="just"/>
            <a:endParaRPr lang="ru-RU" sz="1200" dirty="0" smtClean="0">
              <a:latin typeface="Century Gothic" pitchFamily="34" charset="0"/>
            </a:endParaRPr>
          </a:p>
          <a:p>
            <a:pPr marL="266700" indent="-266700" algn="just">
              <a:buFont typeface="Wingdings" panose="05000000000000000000" pitchFamily="2" charset="2"/>
              <a:buChar char="q"/>
            </a:pPr>
            <a:r>
              <a:rPr lang="ru-RU" sz="1200" dirty="0">
                <a:latin typeface="Century Gothic" pitchFamily="34" charset="0"/>
              </a:rPr>
              <a:t>Стратегия социально – экономического развития Карасукского района Новосибирской области до 2030 года, утвержденная решением сессии Совета депутатов Карасукского района Новосибирской области от 28.12.2018г. № </a:t>
            </a:r>
            <a:r>
              <a:rPr lang="ru-RU" sz="1200" dirty="0">
                <a:latin typeface="Century Gothic" pitchFamily="34" charset="0"/>
              </a:rPr>
              <a:t>256</a:t>
            </a:r>
          </a:p>
          <a:p>
            <a:pPr marL="266700" indent="-266700" algn="just">
              <a:buFont typeface="Wingdings" panose="05000000000000000000" pitchFamily="2" charset="2"/>
              <a:buChar char="q"/>
            </a:pPr>
            <a:endParaRPr lang="ru-RU" sz="1200" dirty="0">
              <a:latin typeface="Century Gothic" pitchFamily="34" charset="0"/>
            </a:endParaRPr>
          </a:p>
          <a:p>
            <a:pPr marL="266700" indent="-266700" algn="just">
              <a:buFont typeface="Wingdings" panose="05000000000000000000" pitchFamily="2" charset="2"/>
              <a:buChar char="q"/>
            </a:pPr>
            <a:r>
              <a:rPr lang="ru-RU" sz="1200" dirty="0">
                <a:latin typeface="Century Gothic" pitchFamily="34" charset="0"/>
              </a:rPr>
              <a:t>Схема территориального планирования Карасукского района Новосибирской области, утвержденная решением 19-ой сессии Совета депутатов Карасукского района Новосибирской области от 16.05.2013 </a:t>
            </a:r>
            <a:r>
              <a:rPr lang="ru-RU" sz="1200" dirty="0" smtClean="0">
                <a:latin typeface="Century Gothic" pitchFamily="34" charset="0"/>
              </a:rPr>
              <a:t>№216</a:t>
            </a:r>
            <a:endParaRPr lang="ru-RU" sz="1200" dirty="0">
              <a:latin typeface="Century Gothic" pitchFamily="34" charset="0"/>
            </a:endParaRPr>
          </a:p>
          <a:p>
            <a:pPr marL="266700" indent="-266700" algn="just">
              <a:buFont typeface="Wingdings" panose="05000000000000000000" pitchFamily="2" charset="2"/>
              <a:buChar char="q"/>
            </a:pPr>
            <a:endParaRPr lang="ru-RU" sz="1200" dirty="0">
              <a:latin typeface="Century Gothic" pitchFamily="34" charset="0"/>
            </a:endParaRPr>
          </a:p>
          <a:p>
            <a:pPr marL="266700" indent="-266700" algn="just">
              <a:buFont typeface="Wingdings" panose="05000000000000000000" pitchFamily="2" charset="2"/>
              <a:buChar char="q"/>
            </a:pPr>
            <a:r>
              <a:rPr lang="ru-RU" sz="1200" dirty="0">
                <a:latin typeface="Century Gothic" pitchFamily="34" charset="0"/>
              </a:rPr>
              <a:t>Прогноз социально-экономического развития Карасукского района Новосибирской области на 2021 год и плановый период 2022-2023 годов, утвержденный Постановлением Администрации Карасукского района Новосибирской области от 13.11.2020г. №</a:t>
            </a:r>
            <a:r>
              <a:rPr lang="ru-RU" sz="1200" dirty="0">
                <a:latin typeface="Century Gothic" pitchFamily="34" charset="0"/>
              </a:rPr>
              <a:t>2669-п</a:t>
            </a:r>
          </a:p>
          <a:p>
            <a:pPr marL="266700" indent="-266700" algn="just">
              <a:buFont typeface="Wingdings" panose="05000000000000000000" pitchFamily="2" charset="2"/>
              <a:buChar char="q"/>
            </a:pPr>
            <a:endParaRPr lang="ru-RU" sz="1200" dirty="0">
              <a:latin typeface="Century Gothic" pitchFamily="34" charset="0"/>
            </a:endParaRPr>
          </a:p>
          <a:p>
            <a:pPr marL="266700" indent="-266700" algn="just">
              <a:buFont typeface="Wingdings" panose="05000000000000000000" pitchFamily="2" charset="2"/>
              <a:buChar char="q"/>
            </a:pPr>
            <a:r>
              <a:rPr lang="ru-RU" sz="1200" dirty="0">
                <a:latin typeface="Century Gothic" pitchFamily="34" charset="0"/>
              </a:rPr>
              <a:t>Проект Генерального плана городского поселения города Карасука Карасукского района Новосибирской области (в настоящее время проект находится на </a:t>
            </a:r>
            <a:r>
              <a:rPr lang="ru-RU" sz="1200" dirty="0">
                <a:latin typeface="Century Gothic" pitchFamily="34" charset="0"/>
              </a:rPr>
              <a:t>согласовании)</a:t>
            </a:r>
          </a:p>
          <a:p>
            <a:pPr marL="266700" indent="-266700" algn="just">
              <a:buFont typeface="Wingdings" panose="05000000000000000000" pitchFamily="2" charset="2"/>
              <a:buChar char="q"/>
            </a:pPr>
            <a:endParaRPr lang="ru-RU" sz="1200" dirty="0">
              <a:latin typeface="Century Gothic" pitchFamily="34" charset="0"/>
            </a:endParaRPr>
          </a:p>
          <a:p>
            <a:pPr marL="266700" indent="-266700">
              <a:buFont typeface="Wingdings" panose="05000000000000000000" pitchFamily="2" charset="2"/>
              <a:buChar char="q"/>
            </a:pPr>
            <a:r>
              <a:rPr lang="ru-RU" sz="1200" dirty="0">
                <a:latin typeface="Century Gothic" pitchFamily="34" charset="0"/>
              </a:rPr>
              <a:t>Программа комплексного развития систем транспортной инфраструктуры Карасукского района Новосибирской области на 2016-2021 годы и на период до 2026 года, утвержденная Постановлением Администрации Карасукского района Новосибирской области от 10.10.2016 года № </a:t>
            </a:r>
            <a:r>
              <a:rPr lang="ru-RU" sz="1200" dirty="0">
                <a:latin typeface="Century Gothic" pitchFamily="34" charset="0"/>
              </a:rPr>
              <a:t>3048-п</a:t>
            </a:r>
          </a:p>
          <a:p>
            <a:pPr marL="266700" indent="-266700">
              <a:buFont typeface="Wingdings" panose="05000000000000000000" pitchFamily="2" charset="2"/>
              <a:buChar char="q"/>
            </a:pPr>
            <a:endParaRPr lang="ru-RU" sz="1200" dirty="0">
              <a:latin typeface="Century Gothic" pitchFamily="34" charset="0"/>
            </a:endParaRPr>
          </a:p>
          <a:p>
            <a:pPr marL="266700" indent="-266700">
              <a:buFont typeface="Wingdings" panose="05000000000000000000" pitchFamily="2" charset="2"/>
              <a:buChar char="q"/>
            </a:pPr>
            <a:r>
              <a:rPr lang="ru-RU" sz="1200" dirty="0" smtClean="0">
                <a:latin typeface="Century Gothic" pitchFamily="34" charset="0"/>
              </a:rPr>
              <a:t>Документы территориального и транспортного планирования сельских поселений</a:t>
            </a:r>
            <a:endParaRPr lang="ru-RU" sz="1200" dirty="0">
              <a:latin typeface="Century Gothic" pitchFamily="34" charset="0"/>
            </a:endParaRPr>
          </a:p>
          <a:p>
            <a:pPr algn="just"/>
            <a:endParaRPr lang="ru-RU" sz="1200" dirty="0">
              <a:latin typeface="Century Gothic" pitchFamily="34" charset="0"/>
            </a:endParaRP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60359" y="6343199"/>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6</a:t>
            </a:fld>
            <a:endParaRPr lang="ru-RU" altLang="ru-RU" b="0" dirty="0" smtClean="0">
              <a:latin typeface="Century Gothic" pitchFamily="34" charset="0"/>
            </a:endParaRPr>
          </a:p>
        </p:txBody>
      </p:sp>
      <p:sp>
        <p:nvSpPr>
          <p:cNvPr id="4" name="Прямоугольник 3"/>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F0000"/>
              </a:solidFill>
            </a:endParaRPr>
          </a:p>
        </p:txBody>
      </p:sp>
      <p:sp>
        <p:nvSpPr>
          <p:cNvPr id="5" name="Прямоугольник 4"/>
          <p:cNvSpPr/>
          <p:nvPr/>
        </p:nvSpPr>
        <p:spPr>
          <a:xfrm>
            <a:off x="201260" y="268406"/>
            <a:ext cx="8311891" cy="400110"/>
          </a:xfrm>
          <a:prstGeom prst="rect">
            <a:avLst/>
          </a:prstGeom>
        </p:spPr>
        <p:txBody>
          <a:bodyPr wrap="none">
            <a:spAutoFit/>
          </a:bodyPr>
          <a:lstStyle/>
          <a:p>
            <a:r>
              <a:rPr lang="ru-RU" sz="2000" dirty="0" smtClean="0">
                <a:latin typeface="Century Gothic" pitchFamily="34" charset="0"/>
                <a:cs typeface="Arial" panose="020B0604020202020204" pitchFamily="34" charset="0"/>
              </a:rPr>
              <a:t>Демографические и социально-экономические показатели</a:t>
            </a:r>
            <a:endParaRPr lang="ru-RU" sz="1600" dirty="0">
              <a:latin typeface="Century Gothic" pitchFamily="34" charset="0"/>
              <a:cs typeface="Arial" panose="020B0604020202020204" pitchFamily="34" charset="0"/>
            </a:endParaRPr>
          </a:p>
        </p:txBody>
      </p:sp>
      <p:sp>
        <p:nvSpPr>
          <p:cNvPr id="19" name="Прямоугольник 18"/>
          <p:cNvSpPr/>
          <p:nvPr/>
        </p:nvSpPr>
        <p:spPr>
          <a:xfrm>
            <a:off x="236476" y="822458"/>
            <a:ext cx="5169024" cy="553998"/>
          </a:xfrm>
          <a:prstGeom prst="rect">
            <a:avLst/>
          </a:prstGeom>
        </p:spPr>
        <p:txBody>
          <a:bodyPr wrap="square">
            <a:spAutoFit/>
          </a:bodyPr>
          <a:lstStyle/>
          <a:p>
            <a:pPr algn="ctr"/>
            <a:r>
              <a:rPr lang="ru-RU" sz="1000" i="1" dirty="0" smtClean="0">
                <a:latin typeface="Century Gothic" pitchFamily="34" charset="0"/>
              </a:rPr>
              <a:t>Динамика изменения численности населения </a:t>
            </a:r>
            <a:r>
              <a:rPr lang="ru-RU" sz="1000" i="1" dirty="0" smtClean="0">
                <a:latin typeface="Century Gothic" pitchFamily="34" charset="0"/>
              </a:rPr>
              <a:t>Карасукского </a:t>
            </a:r>
            <a:r>
              <a:rPr lang="ru-RU" sz="1000" i="1" dirty="0">
                <a:latin typeface="Century Gothic" pitchFamily="34" charset="0"/>
              </a:rPr>
              <a:t>района и прогнозные значения по Оптимистичному прогнозу в соответствии с </a:t>
            </a:r>
            <a:r>
              <a:rPr lang="ru-RU" sz="1000" i="1" dirty="0" smtClean="0">
                <a:latin typeface="Century Gothic" pitchFamily="34" charset="0"/>
              </a:rPr>
              <a:t>СТП </a:t>
            </a:r>
            <a:r>
              <a:rPr lang="ru-RU" sz="1000" i="1" dirty="0">
                <a:latin typeface="Century Gothic" pitchFamily="34" charset="0"/>
              </a:rPr>
              <a:t>Новосибирской </a:t>
            </a:r>
            <a:r>
              <a:rPr lang="ru-RU" sz="1000" i="1" dirty="0" smtClean="0">
                <a:latin typeface="Century Gothic" pitchFamily="34" charset="0"/>
              </a:rPr>
              <a:t>области (проект)</a:t>
            </a:r>
          </a:p>
        </p:txBody>
      </p:sp>
      <p:graphicFrame>
        <p:nvGraphicFramePr>
          <p:cNvPr id="6" name="Таблица 5"/>
          <p:cNvGraphicFramePr>
            <a:graphicFrameLocks noGrp="1"/>
          </p:cNvGraphicFramePr>
          <p:nvPr>
            <p:extLst>
              <p:ext uri="{D42A27DB-BD31-4B8C-83A1-F6EECF244321}">
                <p14:modId xmlns:p14="http://schemas.microsoft.com/office/powerpoint/2010/main" val="3027844549"/>
              </p:ext>
            </p:extLst>
          </p:nvPr>
        </p:nvGraphicFramePr>
        <p:xfrm>
          <a:off x="4365778" y="4561850"/>
          <a:ext cx="5305578" cy="1524953"/>
        </p:xfrm>
        <a:graphic>
          <a:graphicData uri="http://schemas.openxmlformats.org/drawingml/2006/table">
            <a:tbl>
              <a:tblPr>
                <a:tableStyleId>{5C22544A-7EE6-4342-B048-85BDC9FD1C3A}</a:tableStyleId>
              </a:tblPr>
              <a:tblGrid>
                <a:gridCol w="2461262">
                  <a:extLst>
                    <a:ext uri="{9D8B030D-6E8A-4147-A177-3AD203B41FA5}">
                      <a16:colId xmlns:a16="http://schemas.microsoft.com/office/drawing/2014/main" xmlns="" val="1332801323"/>
                    </a:ext>
                  </a:extLst>
                </a:gridCol>
                <a:gridCol w="576064">
                  <a:extLst>
                    <a:ext uri="{9D8B030D-6E8A-4147-A177-3AD203B41FA5}">
                      <a16:colId xmlns:a16="http://schemas.microsoft.com/office/drawing/2014/main" xmlns="" val="951745539"/>
                    </a:ext>
                  </a:extLst>
                </a:gridCol>
                <a:gridCol w="576064">
                  <a:extLst>
                    <a:ext uri="{9D8B030D-6E8A-4147-A177-3AD203B41FA5}">
                      <a16:colId xmlns:a16="http://schemas.microsoft.com/office/drawing/2014/main" xmlns="" val="3049401328"/>
                    </a:ext>
                  </a:extLst>
                </a:gridCol>
                <a:gridCol w="612068">
                  <a:extLst>
                    <a:ext uri="{9D8B030D-6E8A-4147-A177-3AD203B41FA5}">
                      <a16:colId xmlns:a16="http://schemas.microsoft.com/office/drawing/2014/main" xmlns="" val="1502579603"/>
                    </a:ext>
                  </a:extLst>
                </a:gridCol>
                <a:gridCol w="504056">
                  <a:extLst>
                    <a:ext uri="{9D8B030D-6E8A-4147-A177-3AD203B41FA5}">
                      <a16:colId xmlns:a16="http://schemas.microsoft.com/office/drawing/2014/main" xmlns="" val="361371229"/>
                    </a:ext>
                  </a:extLst>
                </a:gridCol>
                <a:gridCol w="576064">
                  <a:extLst>
                    <a:ext uri="{9D8B030D-6E8A-4147-A177-3AD203B41FA5}">
                      <a16:colId xmlns:a16="http://schemas.microsoft.com/office/drawing/2014/main" xmlns="" val="2665169346"/>
                    </a:ext>
                  </a:extLst>
                </a:gridCol>
              </a:tblGrid>
              <a:tr h="212090">
                <a:tc>
                  <a:txBody>
                    <a:bodyPr/>
                    <a:lstStyle/>
                    <a:p>
                      <a:pPr algn="ctr">
                        <a:lnSpc>
                          <a:spcPct val="115000"/>
                        </a:lnSpc>
                      </a:pPr>
                      <a:r>
                        <a:rPr lang="ru-RU" sz="800" b="0" dirty="0">
                          <a:effectLst/>
                          <a:latin typeface="Century Gothic" panose="020B0502020202020204" pitchFamily="34" charset="0"/>
                        </a:rPr>
                        <a:t>Показатели</a:t>
                      </a:r>
                      <a:endParaRPr lang="ru-RU" sz="1000" b="0" dirty="0">
                        <a:effectLst/>
                        <a:latin typeface="Century Gothic" panose="020B0502020202020204" pitchFamily="34" charset="0"/>
                        <a:cs typeface="Times New Roman" panose="02020603050405020304" pitchFamily="18" charset="0"/>
                      </a:endParaRPr>
                    </a:p>
                  </a:txBody>
                  <a:tcPr marL="0" marR="0" marT="0" marB="0" anchor="ctr">
                    <a:solidFill>
                      <a:schemeClr val="tx2">
                        <a:lumMod val="60000"/>
                        <a:lumOff val="40000"/>
                      </a:schemeClr>
                    </a:solidFill>
                  </a:tcPr>
                </a:tc>
                <a:tc>
                  <a:txBody>
                    <a:bodyPr/>
                    <a:lstStyle/>
                    <a:p>
                      <a:pPr algn="ctr">
                        <a:lnSpc>
                          <a:spcPct val="115000"/>
                        </a:lnSpc>
                      </a:pPr>
                      <a:r>
                        <a:rPr lang="ru-RU" sz="800" b="0" dirty="0">
                          <a:effectLst/>
                          <a:latin typeface="Century Gothic" panose="020B0502020202020204" pitchFamily="34" charset="0"/>
                        </a:rPr>
                        <a:t>на 01.01.2017</a:t>
                      </a:r>
                      <a:endParaRPr lang="ru-RU" sz="1000" b="0" dirty="0">
                        <a:effectLst/>
                        <a:latin typeface="Century Gothic" panose="020B0502020202020204" pitchFamily="34" charset="0"/>
                        <a:cs typeface="Times New Roman" panose="02020603050405020304" pitchFamily="18" charset="0"/>
                      </a:endParaRPr>
                    </a:p>
                  </a:txBody>
                  <a:tcPr marL="0" marR="0" marT="0" marB="0" anchor="ctr">
                    <a:solidFill>
                      <a:schemeClr val="tx2">
                        <a:lumMod val="60000"/>
                        <a:lumOff val="40000"/>
                      </a:schemeClr>
                    </a:solidFill>
                  </a:tcPr>
                </a:tc>
                <a:tc>
                  <a:txBody>
                    <a:bodyPr/>
                    <a:lstStyle/>
                    <a:p>
                      <a:pPr algn="ctr" fontAlgn="base">
                        <a:lnSpc>
                          <a:spcPct val="115000"/>
                        </a:lnSpc>
                      </a:pPr>
                      <a:r>
                        <a:rPr lang="ru-RU" sz="800" b="0" dirty="0">
                          <a:effectLst/>
                          <a:latin typeface="Century Gothic" panose="020B0502020202020204" pitchFamily="34" charset="0"/>
                        </a:rPr>
                        <a:t>на 01.01.2018 </a:t>
                      </a:r>
                      <a:endParaRPr lang="ru-RU" sz="1000" b="0" dirty="0">
                        <a:effectLst/>
                        <a:latin typeface="Century Gothic" panose="020B0502020202020204" pitchFamily="34" charset="0"/>
                        <a:cs typeface="Times New Roman" panose="02020603050405020304" pitchFamily="18" charset="0"/>
                      </a:endParaRPr>
                    </a:p>
                  </a:txBody>
                  <a:tcPr marL="0" marR="0" marT="0" marB="0" anchor="ctr">
                    <a:solidFill>
                      <a:schemeClr val="tx2">
                        <a:lumMod val="60000"/>
                        <a:lumOff val="40000"/>
                      </a:schemeClr>
                    </a:solidFill>
                  </a:tcPr>
                </a:tc>
                <a:tc>
                  <a:txBody>
                    <a:bodyPr/>
                    <a:lstStyle/>
                    <a:p>
                      <a:pPr algn="ctr" fontAlgn="base">
                        <a:lnSpc>
                          <a:spcPct val="115000"/>
                        </a:lnSpc>
                      </a:pPr>
                      <a:r>
                        <a:rPr lang="ru-RU" sz="800" b="0" dirty="0">
                          <a:effectLst/>
                          <a:latin typeface="Century Gothic" panose="020B0502020202020204" pitchFamily="34" charset="0"/>
                        </a:rPr>
                        <a:t>на 01.01.2019 </a:t>
                      </a:r>
                      <a:endParaRPr lang="ru-RU" sz="1000" b="0" dirty="0">
                        <a:effectLst/>
                        <a:latin typeface="Century Gothic" panose="020B0502020202020204" pitchFamily="34" charset="0"/>
                        <a:cs typeface="Times New Roman" panose="02020603050405020304" pitchFamily="18" charset="0"/>
                      </a:endParaRPr>
                    </a:p>
                  </a:txBody>
                  <a:tcPr marL="0" marR="0" marT="0" marB="0" anchor="ctr">
                    <a:solidFill>
                      <a:schemeClr val="tx2">
                        <a:lumMod val="60000"/>
                        <a:lumOff val="40000"/>
                      </a:schemeClr>
                    </a:solidFill>
                  </a:tcPr>
                </a:tc>
                <a:tc>
                  <a:txBody>
                    <a:bodyPr/>
                    <a:lstStyle/>
                    <a:p>
                      <a:pPr algn="ctr" fontAlgn="base">
                        <a:lnSpc>
                          <a:spcPct val="115000"/>
                        </a:lnSpc>
                      </a:pPr>
                      <a:r>
                        <a:rPr lang="ru-RU" sz="800" b="0" dirty="0">
                          <a:effectLst/>
                          <a:latin typeface="Century Gothic" panose="020B0502020202020204" pitchFamily="34" charset="0"/>
                        </a:rPr>
                        <a:t>на 01.01.2020 </a:t>
                      </a:r>
                      <a:endParaRPr lang="ru-RU" sz="1000" b="0" dirty="0">
                        <a:effectLst/>
                        <a:latin typeface="Century Gothic" panose="020B0502020202020204" pitchFamily="34" charset="0"/>
                        <a:cs typeface="Times New Roman" panose="02020603050405020304" pitchFamily="18" charset="0"/>
                      </a:endParaRPr>
                    </a:p>
                  </a:txBody>
                  <a:tcPr marL="0" marR="0" marT="0" marB="0" anchor="ctr">
                    <a:solidFill>
                      <a:schemeClr val="tx2">
                        <a:lumMod val="60000"/>
                        <a:lumOff val="40000"/>
                      </a:schemeClr>
                    </a:solidFill>
                  </a:tcPr>
                </a:tc>
                <a:tc>
                  <a:txBody>
                    <a:bodyPr/>
                    <a:lstStyle/>
                    <a:p>
                      <a:pPr algn="ctr" fontAlgn="base">
                        <a:lnSpc>
                          <a:spcPct val="115000"/>
                        </a:lnSpc>
                      </a:pPr>
                      <a:r>
                        <a:rPr lang="ru-RU" sz="800" b="0" dirty="0">
                          <a:effectLst/>
                          <a:latin typeface="Century Gothic" panose="020B0502020202020204" pitchFamily="34" charset="0"/>
                        </a:rPr>
                        <a:t>на 01.01.2021 </a:t>
                      </a:r>
                      <a:endParaRPr lang="ru-RU" sz="1000" b="0" dirty="0">
                        <a:effectLst/>
                        <a:latin typeface="Century Gothic" panose="020B0502020202020204" pitchFamily="34" charset="0"/>
                        <a:cs typeface="Times New Roman" panose="02020603050405020304" pitchFamily="18" charset="0"/>
                      </a:endParaRPr>
                    </a:p>
                  </a:txBody>
                  <a:tcPr marL="0" marR="0" marT="0" marB="0" anchor="ctr">
                    <a:solidFill>
                      <a:schemeClr val="tx2">
                        <a:lumMod val="60000"/>
                        <a:lumOff val="40000"/>
                      </a:schemeClr>
                    </a:solidFill>
                  </a:tcPr>
                </a:tc>
                <a:extLst>
                  <a:ext uri="{0D108BD9-81ED-4DB2-BD59-A6C34878D82A}">
                    <a16:rowId xmlns:a16="http://schemas.microsoft.com/office/drawing/2014/main" xmlns="" val="485888175"/>
                  </a:ext>
                </a:extLst>
              </a:tr>
              <a:tr h="157480">
                <a:tc>
                  <a:txBody>
                    <a:bodyPr/>
                    <a:lstStyle/>
                    <a:p>
                      <a:pPr algn="ctr">
                        <a:lnSpc>
                          <a:spcPct val="115000"/>
                        </a:lnSpc>
                      </a:pPr>
                      <a:r>
                        <a:rPr lang="ru-RU" sz="800" dirty="0">
                          <a:effectLst/>
                          <a:latin typeface="Century Gothic" panose="020B0502020202020204" pitchFamily="34" charset="0"/>
                        </a:rPr>
                        <a:t>1</a:t>
                      </a:r>
                      <a:endParaRPr lang="ru-RU" sz="1000" dirty="0">
                        <a:effectLst/>
                        <a:latin typeface="Century Gothic" panose="020B0502020202020204" pitchFamily="34" charset="0"/>
                        <a:cs typeface="Times New Roman" panose="02020603050405020304" pitchFamily="18" charset="0"/>
                      </a:endParaRPr>
                    </a:p>
                  </a:txBody>
                  <a:tcPr marL="0" marR="0" marT="0" marB="0" anchor="ctr">
                    <a:solidFill>
                      <a:schemeClr val="tx2">
                        <a:lumMod val="60000"/>
                        <a:lumOff val="40000"/>
                      </a:schemeClr>
                    </a:solidFill>
                  </a:tcPr>
                </a:tc>
                <a:tc>
                  <a:txBody>
                    <a:bodyPr/>
                    <a:lstStyle/>
                    <a:p>
                      <a:pPr algn="ctr">
                        <a:lnSpc>
                          <a:spcPct val="115000"/>
                        </a:lnSpc>
                      </a:pPr>
                      <a:r>
                        <a:rPr lang="ru-RU" sz="800">
                          <a:effectLst/>
                          <a:latin typeface="Century Gothic" panose="020B0502020202020204" pitchFamily="34" charset="0"/>
                        </a:rPr>
                        <a:t>2</a:t>
                      </a:r>
                      <a:endParaRPr lang="ru-RU" sz="1000">
                        <a:effectLst/>
                        <a:latin typeface="Century Gothic" panose="020B0502020202020204" pitchFamily="34" charset="0"/>
                        <a:cs typeface="Times New Roman" panose="02020603050405020304" pitchFamily="18" charset="0"/>
                      </a:endParaRPr>
                    </a:p>
                  </a:txBody>
                  <a:tcPr marL="0" marR="0" marT="0" marB="0" anchor="ctr">
                    <a:solidFill>
                      <a:schemeClr val="tx2">
                        <a:lumMod val="60000"/>
                        <a:lumOff val="40000"/>
                      </a:schemeClr>
                    </a:solidFill>
                  </a:tcPr>
                </a:tc>
                <a:tc>
                  <a:txBody>
                    <a:bodyPr/>
                    <a:lstStyle/>
                    <a:p>
                      <a:pPr algn="ctr" fontAlgn="base">
                        <a:lnSpc>
                          <a:spcPct val="115000"/>
                        </a:lnSpc>
                      </a:pPr>
                      <a:r>
                        <a:rPr lang="ru-RU" sz="800" kern="50" dirty="0">
                          <a:effectLst/>
                          <a:latin typeface="Century Gothic" panose="020B0502020202020204" pitchFamily="34" charset="0"/>
                        </a:rPr>
                        <a:t>3</a:t>
                      </a:r>
                      <a:endParaRPr lang="ru-RU" sz="1000" dirty="0">
                        <a:effectLst/>
                        <a:latin typeface="Century Gothic" panose="020B0502020202020204" pitchFamily="34" charset="0"/>
                        <a:cs typeface="Times New Roman" panose="02020603050405020304" pitchFamily="18" charset="0"/>
                      </a:endParaRPr>
                    </a:p>
                  </a:txBody>
                  <a:tcPr marL="0" marR="0" marT="0" marB="0" anchor="ctr">
                    <a:solidFill>
                      <a:schemeClr val="tx2">
                        <a:lumMod val="60000"/>
                        <a:lumOff val="40000"/>
                      </a:schemeClr>
                    </a:solidFill>
                  </a:tcPr>
                </a:tc>
                <a:tc>
                  <a:txBody>
                    <a:bodyPr/>
                    <a:lstStyle/>
                    <a:p>
                      <a:pPr algn="ctr" fontAlgn="base">
                        <a:lnSpc>
                          <a:spcPct val="115000"/>
                        </a:lnSpc>
                      </a:pPr>
                      <a:r>
                        <a:rPr lang="ru-RU" sz="800" kern="50" dirty="0">
                          <a:effectLst/>
                          <a:latin typeface="Century Gothic" panose="020B0502020202020204" pitchFamily="34" charset="0"/>
                        </a:rPr>
                        <a:t>4</a:t>
                      </a:r>
                      <a:endParaRPr lang="ru-RU" sz="1000" dirty="0">
                        <a:effectLst/>
                        <a:latin typeface="Century Gothic" panose="020B0502020202020204" pitchFamily="34" charset="0"/>
                        <a:cs typeface="Times New Roman" panose="02020603050405020304" pitchFamily="18" charset="0"/>
                      </a:endParaRPr>
                    </a:p>
                  </a:txBody>
                  <a:tcPr marL="0" marR="0" marT="0" marB="0" anchor="ctr">
                    <a:solidFill>
                      <a:schemeClr val="tx2">
                        <a:lumMod val="60000"/>
                        <a:lumOff val="40000"/>
                      </a:schemeClr>
                    </a:solidFill>
                  </a:tcPr>
                </a:tc>
                <a:tc>
                  <a:txBody>
                    <a:bodyPr/>
                    <a:lstStyle/>
                    <a:p>
                      <a:pPr algn="ctr" fontAlgn="base">
                        <a:lnSpc>
                          <a:spcPct val="115000"/>
                        </a:lnSpc>
                      </a:pPr>
                      <a:r>
                        <a:rPr lang="ru-RU" sz="800" kern="50" dirty="0">
                          <a:effectLst/>
                          <a:latin typeface="Century Gothic" panose="020B0502020202020204" pitchFamily="34" charset="0"/>
                        </a:rPr>
                        <a:t>5</a:t>
                      </a:r>
                      <a:endParaRPr lang="ru-RU" sz="1000" dirty="0">
                        <a:effectLst/>
                        <a:latin typeface="Century Gothic" panose="020B0502020202020204" pitchFamily="34" charset="0"/>
                        <a:cs typeface="Times New Roman" panose="02020603050405020304" pitchFamily="18" charset="0"/>
                      </a:endParaRPr>
                    </a:p>
                  </a:txBody>
                  <a:tcPr marL="0" marR="0" marT="0" marB="0" anchor="ctr">
                    <a:solidFill>
                      <a:schemeClr val="tx2">
                        <a:lumMod val="60000"/>
                        <a:lumOff val="40000"/>
                      </a:schemeClr>
                    </a:solidFill>
                  </a:tcPr>
                </a:tc>
                <a:tc>
                  <a:txBody>
                    <a:bodyPr/>
                    <a:lstStyle/>
                    <a:p>
                      <a:pPr algn="ctr" fontAlgn="base">
                        <a:lnSpc>
                          <a:spcPct val="115000"/>
                        </a:lnSpc>
                      </a:pPr>
                      <a:r>
                        <a:rPr lang="ru-RU" sz="800" kern="50" dirty="0">
                          <a:effectLst/>
                          <a:latin typeface="Century Gothic" panose="020B0502020202020204" pitchFamily="34" charset="0"/>
                        </a:rPr>
                        <a:t>6</a:t>
                      </a:r>
                      <a:endParaRPr lang="ru-RU" sz="1000" dirty="0">
                        <a:effectLst/>
                        <a:latin typeface="Century Gothic" panose="020B0502020202020204" pitchFamily="34" charset="0"/>
                        <a:cs typeface="Times New Roman" panose="02020603050405020304" pitchFamily="18" charset="0"/>
                      </a:endParaRPr>
                    </a:p>
                  </a:txBody>
                  <a:tcPr marL="0" marR="0" marT="0" marB="0" anchor="ctr">
                    <a:solidFill>
                      <a:schemeClr val="tx2">
                        <a:lumMod val="60000"/>
                        <a:lumOff val="40000"/>
                      </a:schemeClr>
                    </a:solidFill>
                  </a:tcPr>
                </a:tc>
                <a:extLst>
                  <a:ext uri="{0D108BD9-81ED-4DB2-BD59-A6C34878D82A}">
                    <a16:rowId xmlns:a16="http://schemas.microsoft.com/office/drawing/2014/main" xmlns="" val="1766004561"/>
                  </a:ext>
                </a:extLst>
              </a:tr>
              <a:tr h="163830">
                <a:tc>
                  <a:txBody>
                    <a:bodyPr/>
                    <a:lstStyle/>
                    <a:p>
                      <a:pPr fontAlgn="base">
                        <a:lnSpc>
                          <a:spcPct val="115000"/>
                        </a:lnSpc>
                      </a:pPr>
                      <a:r>
                        <a:rPr lang="ru-RU" sz="800" kern="50" dirty="0">
                          <a:effectLst/>
                          <a:latin typeface="Century Gothic" panose="020B0502020202020204" pitchFamily="34" charset="0"/>
                        </a:rPr>
                        <a:t>Численность постоянного населения, </a:t>
                      </a:r>
                      <a:r>
                        <a:rPr lang="ru-RU" sz="800" kern="50" dirty="0" err="1">
                          <a:effectLst/>
                          <a:latin typeface="Century Gothic" panose="020B0502020202020204" pitchFamily="34" charset="0"/>
                        </a:rPr>
                        <a:t>тыс.чел</a:t>
                      </a:r>
                      <a:r>
                        <a:rPr lang="ru-RU" sz="800" kern="50" dirty="0">
                          <a:effectLst/>
                          <a:latin typeface="Century Gothic" panose="020B0502020202020204" pitchFamily="34" charset="0"/>
                        </a:rPr>
                        <a:t>.</a:t>
                      </a:r>
                      <a:endParaRPr lang="ru-RU" sz="1000" dirty="0">
                        <a:effectLst/>
                        <a:latin typeface="Century Gothic" panose="020B0502020202020204" pitchFamily="34" charset="0"/>
                        <a:cs typeface="Times New Roman" panose="02020603050405020304" pitchFamily="18" charset="0"/>
                      </a:endParaRPr>
                    </a:p>
                  </a:txBody>
                  <a:tcPr marL="0" marR="0" marT="0" marB="0">
                    <a:solidFill>
                      <a:schemeClr val="tx2">
                        <a:lumMod val="20000"/>
                        <a:lumOff val="80000"/>
                      </a:schemeClr>
                    </a:solidFill>
                  </a:tcPr>
                </a:tc>
                <a:tc>
                  <a:txBody>
                    <a:bodyPr/>
                    <a:lstStyle/>
                    <a:p>
                      <a:pPr algn="ctr" fontAlgn="base">
                        <a:spcAft>
                          <a:spcPts val="0"/>
                        </a:spcAft>
                      </a:pPr>
                      <a:r>
                        <a:rPr lang="ru-RU" sz="800" kern="50" dirty="0">
                          <a:solidFill>
                            <a:schemeClr val="dk1"/>
                          </a:solidFill>
                          <a:effectLst/>
                          <a:latin typeface="Century Gothic" panose="020B0502020202020204" pitchFamily="34" charset="0"/>
                          <a:ea typeface="+mn-ea"/>
                          <a:cs typeface="+mn-cs"/>
                        </a:rPr>
                        <a:t>43,642</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43,230</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42,882</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42,867</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42,515</a:t>
                      </a:r>
                    </a:p>
                  </a:txBody>
                  <a:tcPr marL="0" marR="0" marT="0" marB="0" anchor="ctr">
                    <a:solidFill>
                      <a:schemeClr val="tx2">
                        <a:lumMod val="20000"/>
                        <a:lumOff val="80000"/>
                      </a:schemeClr>
                    </a:solidFill>
                  </a:tcPr>
                </a:tc>
                <a:extLst>
                  <a:ext uri="{0D108BD9-81ED-4DB2-BD59-A6C34878D82A}">
                    <a16:rowId xmlns:a16="http://schemas.microsoft.com/office/drawing/2014/main" xmlns="" val="2915142133"/>
                  </a:ext>
                </a:extLst>
              </a:tr>
              <a:tr h="163830">
                <a:tc>
                  <a:txBody>
                    <a:bodyPr/>
                    <a:lstStyle/>
                    <a:p>
                      <a:pPr fontAlgn="base">
                        <a:lnSpc>
                          <a:spcPct val="115000"/>
                        </a:lnSpc>
                      </a:pPr>
                      <a:r>
                        <a:rPr lang="ru-RU" sz="800" kern="50" dirty="0">
                          <a:effectLst/>
                          <a:latin typeface="Century Gothic" panose="020B0502020202020204" pitchFamily="34" charset="0"/>
                        </a:rPr>
                        <a:t>Миграционный прирост, убыль, чел.</a:t>
                      </a:r>
                      <a:endParaRPr lang="ru-RU" sz="1000" dirty="0">
                        <a:effectLst/>
                        <a:latin typeface="Century Gothic" panose="020B0502020202020204" pitchFamily="34" charset="0"/>
                        <a:cs typeface="Times New Roman" panose="02020603050405020304" pitchFamily="18" charset="0"/>
                      </a:endParaRPr>
                    </a:p>
                  </a:txBody>
                  <a:tcPr marL="0" marR="0" marT="0" marB="0">
                    <a:solidFill>
                      <a:schemeClr val="tx2">
                        <a:lumMod val="20000"/>
                        <a:lumOff val="80000"/>
                      </a:schemeClr>
                    </a:solidFill>
                  </a:tcPr>
                </a:tc>
                <a:tc>
                  <a:txBody>
                    <a:bodyPr/>
                    <a:lstStyle/>
                    <a:p>
                      <a:pPr algn="ctr" fontAlgn="base">
                        <a:spcAft>
                          <a:spcPts val="0"/>
                        </a:spcAft>
                      </a:pPr>
                      <a:r>
                        <a:rPr lang="ru-RU" sz="800" kern="50" dirty="0">
                          <a:solidFill>
                            <a:schemeClr val="dk1"/>
                          </a:solidFill>
                          <a:effectLst/>
                          <a:latin typeface="Century Gothic" panose="020B0502020202020204" pitchFamily="34" charset="0"/>
                          <a:ea typeface="+mn-ea"/>
                          <a:cs typeface="+mn-cs"/>
                        </a:rPr>
                        <a:t>-226</a:t>
                      </a:r>
                    </a:p>
                  </a:txBody>
                  <a:tcPr marL="0" marR="0" marT="0" marB="0" anchor="ctr">
                    <a:solidFill>
                      <a:schemeClr val="tx2">
                        <a:lumMod val="20000"/>
                        <a:lumOff val="80000"/>
                      </a:schemeClr>
                    </a:solidFill>
                  </a:tcPr>
                </a:tc>
                <a:tc>
                  <a:txBody>
                    <a:bodyPr/>
                    <a:lstStyle/>
                    <a:p>
                      <a:pPr algn="ctr" fontAlgn="base">
                        <a:spcAft>
                          <a:spcPts val="0"/>
                        </a:spcAft>
                      </a:pPr>
                      <a:r>
                        <a:rPr lang="ru-RU" sz="800" kern="50" dirty="0">
                          <a:solidFill>
                            <a:schemeClr val="dk1"/>
                          </a:solidFill>
                          <a:effectLst/>
                          <a:latin typeface="Century Gothic" panose="020B0502020202020204" pitchFamily="34" charset="0"/>
                          <a:ea typeface="+mn-ea"/>
                          <a:cs typeface="+mn-cs"/>
                        </a:rPr>
                        <a:t>-360</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-330</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169</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-124</a:t>
                      </a:r>
                    </a:p>
                  </a:txBody>
                  <a:tcPr marL="0" marR="0" marT="0" marB="0" anchor="ctr">
                    <a:solidFill>
                      <a:schemeClr val="tx2">
                        <a:lumMod val="20000"/>
                        <a:lumOff val="80000"/>
                      </a:schemeClr>
                    </a:solidFill>
                  </a:tcPr>
                </a:tc>
                <a:extLst>
                  <a:ext uri="{0D108BD9-81ED-4DB2-BD59-A6C34878D82A}">
                    <a16:rowId xmlns:a16="http://schemas.microsoft.com/office/drawing/2014/main" xmlns="" val="2983293548"/>
                  </a:ext>
                </a:extLst>
              </a:tr>
              <a:tr h="163830">
                <a:tc>
                  <a:txBody>
                    <a:bodyPr/>
                    <a:lstStyle/>
                    <a:p>
                      <a:pPr fontAlgn="base">
                        <a:lnSpc>
                          <a:spcPct val="115000"/>
                        </a:lnSpc>
                      </a:pPr>
                      <a:r>
                        <a:rPr lang="ru-RU" sz="800" kern="50" dirty="0">
                          <a:effectLst/>
                          <a:latin typeface="Century Gothic" panose="020B0502020202020204" pitchFamily="34" charset="0"/>
                        </a:rPr>
                        <a:t>Трудоспособное население, чел.</a:t>
                      </a:r>
                      <a:endParaRPr lang="ru-RU" sz="1000" dirty="0">
                        <a:effectLst/>
                        <a:latin typeface="Century Gothic" panose="020B0502020202020204" pitchFamily="34" charset="0"/>
                        <a:cs typeface="Times New Roman" panose="02020603050405020304" pitchFamily="18" charset="0"/>
                      </a:endParaRPr>
                    </a:p>
                  </a:txBody>
                  <a:tcPr marL="0" marR="0" marT="0" marB="0">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 </a:t>
                      </a:r>
                    </a:p>
                  </a:txBody>
                  <a:tcPr marL="0" marR="0" marT="0" marB="0" anchor="ctr">
                    <a:solidFill>
                      <a:schemeClr val="tx2">
                        <a:lumMod val="20000"/>
                        <a:lumOff val="80000"/>
                      </a:schemeClr>
                    </a:solidFill>
                  </a:tcPr>
                </a:tc>
                <a:tc>
                  <a:txBody>
                    <a:bodyPr/>
                    <a:lstStyle/>
                    <a:p>
                      <a:pPr algn="ctr" fontAlgn="base">
                        <a:spcAft>
                          <a:spcPts val="0"/>
                        </a:spcAft>
                      </a:pPr>
                      <a:r>
                        <a:rPr lang="ru-RU" sz="800" kern="50" dirty="0">
                          <a:solidFill>
                            <a:schemeClr val="dk1"/>
                          </a:solidFill>
                          <a:effectLst/>
                          <a:latin typeface="Century Gothic" panose="020B0502020202020204" pitchFamily="34" charset="0"/>
                          <a:ea typeface="+mn-ea"/>
                          <a:cs typeface="+mn-cs"/>
                        </a:rPr>
                        <a:t> </a:t>
                      </a:r>
                    </a:p>
                  </a:txBody>
                  <a:tcPr marL="0" marR="0" marT="0" marB="0" anchor="ctr">
                    <a:solidFill>
                      <a:schemeClr val="tx2">
                        <a:lumMod val="20000"/>
                        <a:lumOff val="80000"/>
                      </a:schemeClr>
                    </a:solidFill>
                  </a:tcPr>
                </a:tc>
                <a:tc>
                  <a:txBody>
                    <a:bodyPr/>
                    <a:lstStyle/>
                    <a:p>
                      <a:pPr algn="ctr" fontAlgn="base">
                        <a:spcAft>
                          <a:spcPts val="0"/>
                        </a:spcAft>
                      </a:pPr>
                      <a:r>
                        <a:rPr lang="ru-RU" sz="800" kern="50" dirty="0">
                          <a:solidFill>
                            <a:schemeClr val="dk1"/>
                          </a:solidFill>
                          <a:effectLst/>
                          <a:latin typeface="Century Gothic" panose="020B0502020202020204" pitchFamily="34" charset="0"/>
                          <a:ea typeface="+mn-ea"/>
                          <a:cs typeface="+mn-cs"/>
                        </a:rPr>
                        <a:t>22340</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22809</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 </a:t>
                      </a:r>
                    </a:p>
                  </a:txBody>
                  <a:tcPr marL="0" marR="0" marT="0" marB="0" anchor="ctr">
                    <a:solidFill>
                      <a:schemeClr val="tx2">
                        <a:lumMod val="20000"/>
                        <a:lumOff val="80000"/>
                      </a:schemeClr>
                    </a:solidFill>
                  </a:tcPr>
                </a:tc>
                <a:extLst>
                  <a:ext uri="{0D108BD9-81ED-4DB2-BD59-A6C34878D82A}">
                    <a16:rowId xmlns:a16="http://schemas.microsoft.com/office/drawing/2014/main" xmlns="" val="1803023172"/>
                  </a:ext>
                </a:extLst>
              </a:tr>
              <a:tr h="163830">
                <a:tc>
                  <a:txBody>
                    <a:bodyPr/>
                    <a:lstStyle/>
                    <a:p>
                      <a:pPr fontAlgn="base">
                        <a:lnSpc>
                          <a:spcPct val="115000"/>
                        </a:lnSpc>
                      </a:pPr>
                      <a:r>
                        <a:rPr lang="ru-RU" sz="800" kern="50">
                          <a:effectLst/>
                          <a:latin typeface="Century Gothic" panose="020B0502020202020204" pitchFamily="34" charset="0"/>
                        </a:rPr>
                        <a:t>Занятых в экономике, чел.</a:t>
                      </a:r>
                      <a:endParaRPr lang="ru-RU" sz="1000">
                        <a:effectLst/>
                        <a:latin typeface="Century Gothic" panose="020B0502020202020204" pitchFamily="34" charset="0"/>
                        <a:cs typeface="Times New Roman" panose="02020603050405020304" pitchFamily="18" charset="0"/>
                      </a:endParaRPr>
                    </a:p>
                  </a:txBody>
                  <a:tcPr marL="0" marR="0" marT="0" marB="0">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18,82</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18,09</a:t>
                      </a:r>
                    </a:p>
                  </a:txBody>
                  <a:tcPr marL="0" marR="0" marT="0" marB="0" anchor="ctr">
                    <a:solidFill>
                      <a:schemeClr val="tx2">
                        <a:lumMod val="20000"/>
                        <a:lumOff val="80000"/>
                      </a:schemeClr>
                    </a:solidFill>
                  </a:tcPr>
                </a:tc>
                <a:tc>
                  <a:txBody>
                    <a:bodyPr/>
                    <a:lstStyle/>
                    <a:p>
                      <a:pPr algn="ctr" fontAlgn="base">
                        <a:spcAft>
                          <a:spcPts val="0"/>
                        </a:spcAft>
                      </a:pPr>
                      <a:r>
                        <a:rPr lang="ru-RU" sz="800" kern="50" dirty="0">
                          <a:solidFill>
                            <a:schemeClr val="dk1"/>
                          </a:solidFill>
                          <a:effectLst/>
                          <a:latin typeface="Century Gothic" panose="020B0502020202020204" pitchFamily="34" charset="0"/>
                          <a:ea typeface="+mn-ea"/>
                          <a:cs typeface="+mn-cs"/>
                        </a:rPr>
                        <a:t>17,72</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17,25</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17,2</a:t>
                      </a:r>
                    </a:p>
                  </a:txBody>
                  <a:tcPr marL="0" marR="0" marT="0" marB="0" anchor="ctr">
                    <a:solidFill>
                      <a:schemeClr val="tx2">
                        <a:lumMod val="20000"/>
                        <a:lumOff val="80000"/>
                      </a:schemeClr>
                    </a:solidFill>
                  </a:tcPr>
                </a:tc>
                <a:extLst>
                  <a:ext uri="{0D108BD9-81ED-4DB2-BD59-A6C34878D82A}">
                    <a16:rowId xmlns:a16="http://schemas.microsoft.com/office/drawing/2014/main" xmlns="" val="3190145990"/>
                  </a:ext>
                </a:extLst>
              </a:tr>
              <a:tr h="163830">
                <a:tc>
                  <a:txBody>
                    <a:bodyPr/>
                    <a:lstStyle/>
                    <a:p>
                      <a:pPr fontAlgn="base">
                        <a:lnSpc>
                          <a:spcPct val="115000"/>
                        </a:lnSpc>
                      </a:pPr>
                      <a:r>
                        <a:rPr lang="ru-RU" sz="800" kern="50" dirty="0">
                          <a:effectLst/>
                          <a:latin typeface="Century Gothic" panose="020B0502020202020204" pitchFamily="34" charset="0"/>
                        </a:rPr>
                        <a:t>Среднемесячная заработная плата, руб.</a:t>
                      </a:r>
                      <a:endParaRPr lang="ru-RU" sz="1000" dirty="0">
                        <a:effectLst/>
                        <a:latin typeface="Century Gothic" panose="020B0502020202020204" pitchFamily="34" charset="0"/>
                        <a:cs typeface="Times New Roman" panose="02020603050405020304" pitchFamily="18" charset="0"/>
                      </a:endParaRPr>
                    </a:p>
                  </a:txBody>
                  <a:tcPr marL="0" marR="0" marT="0" marB="0">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19503</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22936</a:t>
                      </a:r>
                    </a:p>
                  </a:txBody>
                  <a:tcPr marL="0" marR="0" marT="0" marB="0" anchor="ctr">
                    <a:solidFill>
                      <a:schemeClr val="tx2">
                        <a:lumMod val="20000"/>
                        <a:lumOff val="80000"/>
                      </a:schemeClr>
                    </a:solidFill>
                  </a:tcPr>
                </a:tc>
                <a:tc>
                  <a:txBody>
                    <a:bodyPr/>
                    <a:lstStyle/>
                    <a:p>
                      <a:pPr algn="ctr" fontAlgn="base">
                        <a:spcAft>
                          <a:spcPts val="0"/>
                        </a:spcAft>
                      </a:pPr>
                      <a:r>
                        <a:rPr lang="ru-RU" sz="800" kern="50" dirty="0">
                          <a:solidFill>
                            <a:schemeClr val="dk1"/>
                          </a:solidFill>
                          <a:effectLst/>
                          <a:latin typeface="Century Gothic" panose="020B0502020202020204" pitchFamily="34" charset="0"/>
                          <a:ea typeface="+mn-ea"/>
                          <a:cs typeface="+mn-cs"/>
                        </a:rPr>
                        <a:t>27611</a:t>
                      </a:r>
                    </a:p>
                  </a:txBody>
                  <a:tcPr marL="0" marR="0" marT="0" marB="0" anchor="ctr">
                    <a:solidFill>
                      <a:schemeClr val="tx2">
                        <a:lumMod val="20000"/>
                        <a:lumOff val="80000"/>
                      </a:schemeClr>
                    </a:solidFill>
                  </a:tcPr>
                </a:tc>
                <a:tc>
                  <a:txBody>
                    <a:bodyPr/>
                    <a:lstStyle/>
                    <a:p>
                      <a:pPr algn="ctr" fontAlgn="base">
                        <a:spcAft>
                          <a:spcPts val="0"/>
                        </a:spcAft>
                      </a:pPr>
                      <a:r>
                        <a:rPr lang="ru-RU" sz="800" kern="50" dirty="0">
                          <a:solidFill>
                            <a:schemeClr val="dk1"/>
                          </a:solidFill>
                          <a:effectLst/>
                          <a:latin typeface="Century Gothic" panose="020B0502020202020204" pitchFamily="34" charset="0"/>
                          <a:ea typeface="+mn-ea"/>
                          <a:cs typeface="+mn-cs"/>
                        </a:rPr>
                        <a:t>28538</a:t>
                      </a:r>
                    </a:p>
                  </a:txBody>
                  <a:tcPr marL="0" marR="0" marT="0" marB="0" anchor="ctr">
                    <a:solidFill>
                      <a:schemeClr val="tx2">
                        <a:lumMod val="20000"/>
                        <a:lumOff val="80000"/>
                      </a:schemeClr>
                    </a:solidFill>
                  </a:tcPr>
                </a:tc>
                <a:tc>
                  <a:txBody>
                    <a:bodyPr/>
                    <a:lstStyle/>
                    <a:p>
                      <a:pPr algn="ctr" fontAlgn="base">
                        <a:spcAft>
                          <a:spcPts val="0"/>
                        </a:spcAft>
                      </a:pPr>
                      <a:r>
                        <a:rPr lang="ru-RU" sz="800" kern="50" dirty="0">
                          <a:solidFill>
                            <a:schemeClr val="dk1"/>
                          </a:solidFill>
                          <a:effectLst/>
                          <a:latin typeface="Century Gothic" panose="020B0502020202020204" pitchFamily="34" charset="0"/>
                          <a:ea typeface="+mn-ea"/>
                          <a:cs typeface="+mn-cs"/>
                        </a:rPr>
                        <a:t>30956</a:t>
                      </a:r>
                    </a:p>
                  </a:txBody>
                  <a:tcPr marL="0" marR="0" marT="0" marB="0" anchor="ctr">
                    <a:solidFill>
                      <a:schemeClr val="tx2">
                        <a:lumMod val="20000"/>
                        <a:lumOff val="80000"/>
                      </a:schemeClr>
                    </a:solidFill>
                  </a:tcPr>
                </a:tc>
                <a:extLst>
                  <a:ext uri="{0D108BD9-81ED-4DB2-BD59-A6C34878D82A}">
                    <a16:rowId xmlns:a16="http://schemas.microsoft.com/office/drawing/2014/main" xmlns="" val="2834468349"/>
                  </a:ext>
                </a:extLst>
              </a:tr>
              <a:tr h="163830">
                <a:tc>
                  <a:txBody>
                    <a:bodyPr/>
                    <a:lstStyle/>
                    <a:p>
                      <a:pPr fontAlgn="base">
                        <a:lnSpc>
                          <a:spcPct val="115000"/>
                        </a:lnSpc>
                      </a:pPr>
                      <a:r>
                        <a:rPr lang="ru-RU" sz="800" kern="50">
                          <a:effectLst/>
                          <a:latin typeface="Century Gothic" panose="020B0502020202020204" pitchFamily="34" charset="0"/>
                        </a:rPr>
                        <a:t>Уровень официально зарегистрированной безработицы, %</a:t>
                      </a:r>
                      <a:endParaRPr lang="ru-RU" sz="1000">
                        <a:effectLst/>
                        <a:latin typeface="Century Gothic" panose="020B0502020202020204" pitchFamily="34" charset="0"/>
                        <a:cs typeface="Times New Roman" panose="02020603050405020304" pitchFamily="18" charset="0"/>
                      </a:endParaRPr>
                    </a:p>
                  </a:txBody>
                  <a:tcPr marL="0" marR="0" marT="0" marB="0">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1,66%</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1,7%</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1,9%</a:t>
                      </a:r>
                    </a:p>
                  </a:txBody>
                  <a:tcPr marL="0" marR="0" marT="0" marB="0" anchor="ctr">
                    <a:solidFill>
                      <a:schemeClr val="tx2">
                        <a:lumMod val="20000"/>
                        <a:lumOff val="80000"/>
                      </a:schemeClr>
                    </a:solidFill>
                  </a:tcPr>
                </a:tc>
                <a:tc>
                  <a:txBody>
                    <a:bodyPr/>
                    <a:lstStyle/>
                    <a:p>
                      <a:pPr algn="ctr" fontAlgn="base">
                        <a:spcAft>
                          <a:spcPts val="0"/>
                        </a:spcAft>
                      </a:pPr>
                      <a:r>
                        <a:rPr lang="ru-RU" sz="800" kern="50">
                          <a:solidFill>
                            <a:schemeClr val="dk1"/>
                          </a:solidFill>
                          <a:effectLst/>
                          <a:latin typeface="Century Gothic" panose="020B0502020202020204" pitchFamily="34" charset="0"/>
                          <a:ea typeface="+mn-ea"/>
                          <a:cs typeface="+mn-cs"/>
                        </a:rPr>
                        <a:t>1,8%</a:t>
                      </a:r>
                    </a:p>
                  </a:txBody>
                  <a:tcPr marL="0" marR="0" marT="0" marB="0" anchor="ctr">
                    <a:solidFill>
                      <a:schemeClr val="tx2">
                        <a:lumMod val="20000"/>
                        <a:lumOff val="80000"/>
                      </a:schemeClr>
                    </a:solidFill>
                  </a:tcPr>
                </a:tc>
                <a:tc>
                  <a:txBody>
                    <a:bodyPr/>
                    <a:lstStyle/>
                    <a:p>
                      <a:pPr algn="ctr" fontAlgn="base">
                        <a:spcAft>
                          <a:spcPts val="0"/>
                        </a:spcAft>
                      </a:pPr>
                      <a:r>
                        <a:rPr lang="ru-RU" sz="800" kern="50" dirty="0">
                          <a:solidFill>
                            <a:schemeClr val="dk1"/>
                          </a:solidFill>
                          <a:effectLst/>
                          <a:latin typeface="Century Gothic" panose="020B0502020202020204" pitchFamily="34" charset="0"/>
                          <a:ea typeface="+mn-ea"/>
                          <a:cs typeface="+mn-cs"/>
                        </a:rPr>
                        <a:t>4,4%</a:t>
                      </a:r>
                    </a:p>
                  </a:txBody>
                  <a:tcPr marL="0" marR="0" marT="0" marB="0" anchor="ctr">
                    <a:solidFill>
                      <a:schemeClr val="tx2">
                        <a:lumMod val="20000"/>
                        <a:lumOff val="80000"/>
                      </a:schemeClr>
                    </a:solidFill>
                  </a:tcPr>
                </a:tc>
                <a:extLst>
                  <a:ext uri="{0D108BD9-81ED-4DB2-BD59-A6C34878D82A}">
                    <a16:rowId xmlns:a16="http://schemas.microsoft.com/office/drawing/2014/main" xmlns="" val="3010538033"/>
                  </a:ext>
                </a:extLst>
              </a:tr>
            </a:tbl>
          </a:graphicData>
        </a:graphic>
      </p:graphicFrame>
      <p:sp>
        <p:nvSpPr>
          <p:cNvPr id="7" name="Прямоугольник 6"/>
          <p:cNvSpPr/>
          <p:nvPr/>
        </p:nvSpPr>
        <p:spPr>
          <a:xfrm>
            <a:off x="4488243" y="4130909"/>
            <a:ext cx="4953000" cy="446276"/>
          </a:xfrm>
          <a:prstGeom prst="rect">
            <a:avLst/>
          </a:prstGeom>
        </p:spPr>
        <p:txBody>
          <a:bodyPr>
            <a:spAutoFit/>
          </a:bodyPr>
          <a:lstStyle/>
          <a:p>
            <a:pPr algn="ctr">
              <a:lnSpc>
                <a:spcPct val="115000"/>
              </a:lnSpc>
              <a:spcAft>
                <a:spcPts val="0"/>
              </a:spcAft>
            </a:pPr>
            <a:r>
              <a:rPr lang="ru-RU" sz="1000" i="1" dirty="0">
                <a:latin typeface="Century Gothic" pitchFamily="34" charset="0"/>
              </a:rPr>
              <a:t>Основные социально-экономические показатели </a:t>
            </a:r>
            <a:r>
              <a:rPr lang="ru-RU" sz="1000" i="1" dirty="0" smtClean="0">
                <a:latin typeface="Century Gothic" pitchFamily="34" charset="0"/>
              </a:rPr>
              <a:t>Карасукского </a:t>
            </a:r>
            <a:r>
              <a:rPr lang="ru-RU" sz="1000" i="1" dirty="0">
                <a:latin typeface="Century Gothic" pitchFamily="34" charset="0"/>
              </a:rPr>
              <a:t>района с 2016 по 2020 годы</a:t>
            </a:r>
          </a:p>
        </p:txBody>
      </p:sp>
      <p:graphicFrame>
        <p:nvGraphicFramePr>
          <p:cNvPr id="11" name="Диаграмма 10"/>
          <p:cNvGraphicFramePr/>
          <p:nvPr>
            <p:extLst>
              <p:ext uri="{D42A27DB-BD31-4B8C-83A1-F6EECF244321}">
                <p14:modId xmlns:p14="http://schemas.microsoft.com/office/powerpoint/2010/main" val="1485535796"/>
              </p:ext>
            </p:extLst>
          </p:nvPr>
        </p:nvGraphicFramePr>
        <p:xfrm>
          <a:off x="617476" y="1334600"/>
          <a:ext cx="4391980" cy="2054489"/>
        </p:xfrm>
        <a:graphic>
          <a:graphicData uri="http://schemas.openxmlformats.org/drawingml/2006/chart">
            <c:chart xmlns:c="http://schemas.openxmlformats.org/drawingml/2006/chart" xmlns:r="http://schemas.openxmlformats.org/officeDocument/2006/relationships" r:id="rId2"/>
          </a:graphicData>
        </a:graphic>
      </p:graphicFrame>
      <p:sp>
        <p:nvSpPr>
          <p:cNvPr id="8" name="Прямоугольник 7"/>
          <p:cNvSpPr/>
          <p:nvPr/>
        </p:nvSpPr>
        <p:spPr>
          <a:xfrm>
            <a:off x="452500" y="4130909"/>
            <a:ext cx="3805630" cy="1938992"/>
          </a:xfrm>
          <a:prstGeom prst="rect">
            <a:avLst/>
          </a:prstGeom>
        </p:spPr>
        <p:txBody>
          <a:bodyPr wrap="square">
            <a:spAutoFit/>
          </a:bodyPr>
          <a:lstStyle/>
          <a:p>
            <a:pPr algn="just">
              <a:lnSpc>
                <a:spcPct val="150000"/>
              </a:lnSpc>
              <a:spcAft>
                <a:spcPts val="0"/>
              </a:spcAft>
            </a:pPr>
            <a:r>
              <a:rPr lang="ru-RU" sz="1000" dirty="0">
                <a:latin typeface="Century Gothic" panose="020B0502020202020204" pitchFamily="34" charset="0"/>
              </a:rPr>
              <a:t>Образовательная</a:t>
            </a:r>
            <a:r>
              <a:rPr lang="ru-RU" sz="1000" dirty="0">
                <a:latin typeface="Century Gothic" panose="020B0502020202020204" pitchFamily="34" charset="0"/>
                <a:ea typeface="Times New Roman" panose="02020603050405020304" pitchFamily="18" charset="0"/>
                <a:cs typeface="Times New Roman" panose="02020603050405020304" pitchFamily="18" charset="0"/>
              </a:rPr>
              <a:t> система Карасукского района </a:t>
            </a:r>
            <a:r>
              <a:rPr lang="ru-RU" sz="1000" dirty="0">
                <a:latin typeface="Century Gothic" pitchFamily="34" charset="0"/>
              </a:rPr>
              <a:t>включает 55 образовательных учреждений, в том числе 22 дошкольных учреждения, имеющих 1 филиал (группа кратковременного пребывания детей в возрасте от 1 года), 18 средних общеобразовательных школ, 11 основных общеобразовательных школ, гимназию и технический лицей, 4 учреждения дополнительного образования</a:t>
            </a:r>
            <a:r>
              <a:rPr lang="ru-RU" sz="1000" dirty="0" smtClean="0">
                <a:latin typeface="Century Gothic" pitchFamily="34" charset="0"/>
              </a:rPr>
              <a:t>.</a:t>
            </a:r>
            <a:endParaRPr lang="ru-RU" sz="1000" dirty="0">
              <a:latin typeface="Century Gothic" pitchFamily="34" charset="0"/>
            </a:endParaRPr>
          </a:p>
        </p:txBody>
      </p:sp>
      <p:sp>
        <p:nvSpPr>
          <p:cNvPr id="14" name="Прямоугольник 13"/>
          <p:cNvSpPr/>
          <p:nvPr/>
        </p:nvSpPr>
        <p:spPr>
          <a:xfrm>
            <a:off x="5241032" y="1202721"/>
            <a:ext cx="4430324" cy="2862322"/>
          </a:xfrm>
          <a:prstGeom prst="rect">
            <a:avLst/>
          </a:prstGeom>
        </p:spPr>
        <p:txBody>
          <a:bodyPr wrap="square">
            <a:spAutoFit/>
          </a:bodyPr>
          <a:lstStyle/>
          <a:p>
            <a:pPr>
              <a:lnSpc>
                <a:spcPct val="150000"/>
              </a:lnSpc>
            </a:pPr>
            <a:r>
              <a:rPr lang="ru-RU" sz="1000" dirty="0" smtClean="0">
                <a:latin typeface="Century Gothic" pitchFamily="34" charset="0"/>
              </a:rPr>
              <a:t>Медицинское </a:t>
            </a:r>
            <a:r>
              <a:rPr lang="ru-RU" sz="1000" dirty="0">
                <a:latin typeface="Century Gothic" pitchFamily="34" charset="0"/>
              </a:rPr>
              <a:t>обслуживание населения осуществляет ГБУЗ НСО «</a:t>
            </a:r>
            <a:r>
              <a:rPr lang="ru-RU" sz="1000" dirty="0" err="1">
                <a:latin typeface="Century Gothic" pitchFamily="34" charset="0"/>
              </a:rPr>
              <a:t>Карасукской</a:t>
            </a:r>
            <a:r>
              <a:rPr lang="ru-RU" sz="1000" dirty="0">
                <a:latin typeface="Century Gothic" pitchFamily="34" charset="0"/>
              </a:rPr>
              <a:t> ЦРБ». Структура здравоохранения Карасукского района представлена: противотуберкулезным диспансером, Октябрьской участковой больницей, 1 ЦРБ на 410 коек, 4 врачебными амбулаториями (ВА), 33 фельдшерско-акушерскими пунктами (ФАП); НУЗ «Узловая больница на станции Карасук» ОАО «РЖД». Услуги по профилактике и восстановительному лечению хронических заболеваний у взрослых и детей оказывает санаторий – профилакторий ОАО «РЖД». Лицензированными специалистами частной практики оказываются стоматологические услуги и медицинские услуги общей врачебной практики. </a:t>
            </a: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93013" y="6354085"/>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7</a:t>
            </a:fld>
            <a:endParaRPr lang="ru-RU" altLang="ru-RU" b="0" dirty="0" smtClean="0">
              <a:latin typeface="Century Gothic" pitchFamily="34" charset="0"/>
            </a:endParaRPr>
          </a:p>
        </p:txBody>
      </p:sp>
      <p:sp>
        <p:nvSpPr>
          <p:cNvPr id="3" name="Прямоугольник 2"/>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95948" y="270286"/>
            <a:ext cx="9310815" cy="369332"/>
          </a:xfrm>
          <a:prstGeom prst="rect">
            <a:avLst/>
          </a:prstGeom>
        </p:spPr>
        <p:txBody>
          <a:bodyPr wrap="square">
            <a:spAutoFit/>
          </a:bodyPr>
          <a:lstStyle/>
          <a:p>
            <a:r>
              <a:rPr lang="ru-RU" dirty="0" smtClean="0">
                <a:latin typeface="Century Gothic" pitchFamily="34" charset="0"/>
              </a:rPr>
              <a:t>Дорожная сеть </a:t>
            </a:r>
            <a:r>
              <a:rPr lang="ru-RU" dirty="0" smtClean="0">
                <a:latin typeface="Century Gothic" pitchFamily="34" charset="0"/>
              </a:rPr>
              <a:t>Карасукского </a:t>
            </a:r>
            <a:r>
              <a:rPr lang="ru-RU" dirty="0" smtClean="0">
                <a:latin typeface="Century Gothic" pitchFamily="34" charset="0"/>
              </a:rPr>
              <a:t>района</a:t>
            </a:r>
            <a:endParaRPr lang="ru-RU" dirty="0">
              <a:latin typeface="Century Gothic" pitchFamily="34" charset="0"/>
            </a:endParaRPr>
          </a:p>
        </p:txBody>
      </p:sp>
      <p:sp>
        <p:nvSpPr>
          <p:cNvPr id="2" name="Прямоугольник 1"/>
          <p:cNvSpPr/>
          <p:nvPr/>
        </p:nvSpPr>
        <p:spPr>
          <a:xfrm>
            <a:off x="452438" y="5576547"/>
            <a:ext cx="9054325" cy="861774"/>
          </a:xfrm>
          <a:prstGeom prst="rect">
            <a:avLst/>
          </a:prstGeom>
        </p:spPr>
        <p:txBody>
          <a:bodyPr wrap="square">
            <a:spAutoFit/>
          </a:bodyPr>
          <a:lstStyle/>
          <a:p>
            <a:r>
              <a:rPr lang="ru-RU" sz="1000" dirty="0">
                <a:latin typeface="Century Gothic" panose="020B0502020202020204" pitchFamily="34" charset="0"/>
              </a:rPr>
              <a:t>Протяженность автомобильных дорог в Карасукском районе составляет 895,86 км, в том числе: </a:t>
            </a:r>
          </a:p>
          <a:p>
            <a:r>
              <a:rPr lang="ru-RU" sz="1000" dirty="0">
                <a:latin typeface="Century Gothic" panose="020B0502020202020204" pitchFamily="34" charset="0"/>
              </a:rPr>
              <a:t>- регионального значения - 173,137 км, </a:t>
            </a:r>
          </a:p>
          <a:p>
            <a:r>
              <a:rPr lang="ru-RU" sz="1000" dirty="0">
                <a:latin typeface="Century Gothic" panose="020B0502020202020204" pitchFamily="34" charset="0"/>
              </a:rPr>
              <a:t>- межмуниципального значения – 311,126 км, </a:t>
            </a:r>
          </a:p>
          <a:p>
            <a:r>
              <a:rPr lang="ru-RU" sz="1000" dirty="0">
                <a:latin typeface="Century Gothic" panose="020B0502020202020204" pitchFamily="34" charset="0"/>
              </a:rPr>
              <a:t>- автомобильные дороги внутри поселений местного значения - 411,597 км. </a:t>
            </a:r>
          </a:p>
          <a:p>
            <a:r>
              <a:rPr lang="ru-RU" sz="1000" dirty="0">
                <a:latin typeface="Century Gothic" panose="020B0502020202020204" pitchFamily="34" charset="0"/>
              </a:rPr>
              <a:t>Из них с твердым покрытием – 685,46 км, с грунтовым – 210,4 км</a:t>
            </a:r>
            <a:r>
              <a:rPr lang="ru-RU" sz="1000" dirty="0" smtClean="0">
                <a:latin typeface="Century Gothic" pitchFamily="34" charset="0"/>
                <a:ea typeface="Times New Roman" pitchFamily="18" charset="0"/>
                <a:cs typeface="Arial" pitchFamily="34" charset="0"/>
              </a:rPr>
              <a:t>.</a:t>
            </a:r>
            <a:endParaRPr lang="ru-RU" sz="1000" dirty="0">
              <a:latin typeface="Century Gothic" pitchFamily="34" charset="0"/>
              <a:ea typeface="Times New Roman" pitchFamily="18" charset="0"/>
              <a:cs typeface="Arial" pitchFamily="34" charset="0"/>
            </a:endParaRPr>
          </a:p>
        </p:txBody>
      </p:sp>
      <p:sp>
        <p:nvSpPr>
          <p:cNvPr id="10" name="Прямоугольник 9"/>
          <p:cNvSpPr/>
          <p:nvPr/>
        </p:nvSpPr>
        <p:spPr>
          <a:xfrm>
            <a:off x="452438" y="822458"/>
            <a:ext cx="4158183" cy="246221"/>
          </a:xfrm>
          <a:prstGeom prst="rect">
            <a:avLst/>
          </a:prstGeom>
        </p:spPr>
        <p:txBody>
          <a:bodyPr wrap="square">
            <a:spAutoFit/>
          </a:bodyPr>
          <a:lstStyle/>
          <a:p>
            <a:pPr algn="ctr"/>
            <a:r>
              <a:rPr lang="ru-RU" sz="1000" i="1" dirty="0" smtClean="0">
                <a:latin typeface="Century Gothic" pitchFamily="34" charset="0"/>
              </a:rPr>
              <a:t>Улично-дорожная сеть Карасукского района</a:t>
            </a:r>
            <a:endParaRPr lang="ru-RU" sz="1000" i="1" dirty="0" smtClean="0">
              <a:latin typeface="Century Gothic" pitchFamily="34" charset="0"/>
            </a:endParaRPr>
          </a:p>
        </p:txBody>
      </p:sp>
      <p:pic>
        <p:nvPicPr>
          <p:cNvPr id="1026" name="Picture 2" descr="УДС"/>
          <p:cNvPicPr>
            <a:picLocks noChangeAspect="1" noChangeArrowheads="1"/>
          </p:cNvPicPr>
          <p:nvPr/>
        </p:nvPicPr>
        <p:blipFill>
          <a:blip r:embed="rId2" cstate="print">
            <a:extLst>
              <a:ext uri="{28A0092B-C50C-407E-A947-70E740481C1C}">
                <a14:useLocalDpi xmlns:a14="http://schemas.microsoft.com/office/drawing/2010/main" val="0"/>
              </a:ext>
            </a:extLst>
          </a:blip>
          <a:srcRect l="6331" t="12671" r="3006" b="15364"/>
          <a:stretch>
            <a:fillRect/>
          </a:stretch>
        </p:blipFill>
        <p:spPr bwMode="auto">
          <a:xfrm>
            <a:off x="596900" y="1083013"/>
            <a:ext cx="4013721" cy="45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камеры"/>
          <p:cNvPicPr>
            <a:picLocks noChangeAspect="1" noChangeArrowheads="1"/>
          </p:cNvPicPr>
          <p:nvPr/>
        </p:nvPicPr>
        <p:blipFill>
          <a:blip r:embed="rId3" cstate="print">
            <a:extLst>
              <a:ext uri="{28A0092B-C50C-407E-A947-70E740481C1C}">
                <a14:useLocalDpi xmlns:a14="http://schemas.microsoft.com/office/drawing/2010/main" val="0"/>
              </a:ext>
            </a:extLst>
          </a:blip>
          <a:srcRect l="4662" t="13353" r="3343" b="15076"/>
          <a:stretch>
            <a:fillRect/>
          </a:stretch>
        </p:blipFill>
        <p:spPr bwMode="auto">
          <a:xfrm>
            <a:off x="5344227" y="1088862"/>
            <a:ext cx="4092006" cy="451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5311138" y="842641"/>
            <a:ext cx="4158183" cy="400110"/>
          </a:xfrm>
          <a:prstGeom prst="rect">
            <a:avLst/>
          </a:prstGeom>
        </p:spPr>
        <p:txBody>
          <a:bodyPr wrap="square">
            <a:spAutoFit/>
          </a:bodyPr>
          <a:lstStyle/>
          <a:p>
            <a:pPr algn="ctr"/>
            <a:r>
              <a:rPr lang="ru-RU" sz="1000" i="1" dirty="0" smtClean="0">
                <a:latin typeface="Century Gothic" pitchFamily="34" charset="0"/>
              </a:rPr>
              <a:t>Расположение работающих в автоматическом режиме средств </a:t>
            </a:r>
            <a:r>
              <a:rPr lang="ru-RU" sz="1000" i="1" dirty="0" err="1" smtClean="0">
                <a:latin typeface="Century Gothic" pitchFamily="34" charset="0"/>
              </a:rPr>
              <a:t>фотовидеофиксации</a:t>
            </a:r>
            <a:r>
              <a:rPr lang="ru-RU" sz="1000" i="1" dirty="0" smtClean="0">
                <a:latin typeface="Century Gothic" pitchFamily="34" charset="0"/>
              </a:rPr>
              <a:t> нарушений ПДД</a:t>
            </a:r>
            <a:endParaRPr lang="ru-RU" sz="1000" i="1" dirty="0" smtClean="0">
              <a:latin typeface="Century Gothic" pitchFamily="34" charset="0"/>
            </a:endParaRP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71245" y="6364971"/>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b="0" smtClean="0">
                <a:latin typeface="Century Gothic" pitchFamily="34" charset="0"/>
              </a:rPr>
              <a:pPr/>
              <a:t>8</a:t>
            </a:fld>
            <a:endParaRPr lang="ru-RU" altLang="ru-RU" b="0" dirty="0" smtClean="0">
              <a:latin typeface="Century Gothic" pitchFamily="34" charset="0"/>
            </a:endParaRPr>
          </a:p>
        </p:txBody>
      </p:sp>
      <p:sp>
        <p:nvSpPr>
          <p:cNvPr id="3" name="Прямоугольник 2"/>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279336" y="270286"/>
            <a:ext cx="9626664" cy="369332"/>
          </a:xfrm>
          <a:prstGeom prst="rect">
            <a:avLst/>
          </a:prstGeom>
        </p:spPr>
        <p:txBody>
          <a:bodyPr wrap="square">
            <a:spAutoFit/>
          </a:bodyPr>
          <a:lstStyle/>
          <a:p>
            <a:r>
              <a:rPr lang="ru-RU" dirty="0" smtClean="0">
                <a:latin typeface="Century Gothic" pitchFamily="34" charset="0"/>
              </a:rPr>
              <a:t>Организация дорожного движения</a:t>
            </a:r>
            <a:endParaRPr lang="ru-RU" dirty="0">
              <a:latin typeface="Century Gothic" pitchFamily="34" charset="0"/>
            </a:endParaRPr>
          </a:p>
        </p:txBody>
      </p:sp>
      <p:pic>
        <p:nvPicPr>
          <p:cNvPr id="2050" name="Picture 2" descr="светофор"/>
          <p:cNvPicPr>
            <a:picLocks noChangeAspect="1" noChangeArrowheads="1"/>
          </p:cNvPicPr>
          <p:nvPr/>
        </p:nvPicPr>
        <p:blipFill>
          <a:blip r:embed="rId2" cstate="print">
            <a:extLst>
              <a:ext uri="{28A0092B-C50C-407E-A947-70E740481C1C}">
                <a14:useLocalDpi xmlns:a14="http://schemas.microsoft.com/office/drawing/2010/main" val="0"/>
              </a:ext>
            </a:extLst>
          </a:blip>
          <a:srcRect l="5005" r="5005"/>
          <a:stretch>
            <a:fillRect/>
          </a:stretch>
        </p:blipFill>
        <p:spPr bwMode="auto">
          <a:xfrm>
            <a:off x="463425" y="1152965"/>
            <a:ext cx="4262281" cy="334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452438" y="822458"/>
            <a:ext cx="4158183" cy="246221"/>
          </a:xfrm>
          <a:prstGeom prst="rect">
            <a:avLst/>
          </a:prstGeom>
        </p:spPr>
        <p:txBody>
          <a:bodyPr wrap="square">
            <a:spAutoFit/>
          </a:bodyPr>
          <a:lstStyle/>
          <a:p>
            <a:pPr algn="ctr"/>
            <a:r>
              <a:rPr lang="ru-RU" sz="1000" i="1" dirty="0" smtClean="0">
                <a:latin typeface="Century Gothic" pitchFamily="34" charset="0"/>
              </a:rPr>
              <a:t>Расположение светофорных объектов в городе Карасук</a:t>
            </a:r>
            <a:endParaRPr lang="ru-RU" sz="1000" i="1" dirty="0" smtClean="0">
              <a:latin typeface="Century Gothic" pitchFamily="34" charset="0"/>
            </a:endParaRPr>
          </a:p>
        </p:txBody>
      </p:sp>
      <p:pic>
        <p:nvPicPr>
          <p:cNvPr id="2051" name="Picture 3" descr="транзит"/>
          <p:cNvPicPr>
            <a:picLocks noChangeAspect="1" noChangeArrowheads="1"/>
          </p:cNvPicPr>
          <p:nvPr/>
        </p:nvPicPr>
        <p:blipFill>
          <a:blip r:embed="rId3">
            <a:extLst>
              <a:ext uri="{28A0092B-C50C-407E-A947-70E740481C1C}">
                <a14:useLocalDpi xmlns:a14="http://schemas.microsoft.com/office/drawing/2010/main" val="0"/>
              </a:ext>
            </a:extLst>
          </a:blip>
          <a:srcRect l="6290" t="12477" r="2519" b="14793"/>
          <a:stretch>
            <a:fillRect/>
          </a:stretch>
        </p:blipFill>
        <p:spPr bwMode="auto">
          <a:xfrm>
            <a:off x="4844988" y="1153013"/>
            <a:ext cx="4824475" cy="545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5178133" y="824581"/>
            <a:ext cx="4158183" cy="400110"/>
          </a:xfrm>
          <a:prstGeom prst="rect">
            <a:avLst/>
          </a:prstGeom>
        </p:spPr>
        <p:txBody>
          <a:bodyPr wrap="square">
            <a:spAutoFit/>
          </a:bodyPr>
          <a:lstStyle/>
          <a:p>
            <a:pPr algn="ctr"/>
            <a:r>
              <a:rPr lang="ru-RU" sz="1000" i="1" dirty="0">
                <a:latin typeface="Century Gothic" pitchFamily="34" charset="0"/>
              </a:rPr>
              <a:t>Схема маршрутов движения транзитных транспортных средств на территории Карасукского района</a:t>
            </a:r>
            <a:endParaRPr lang="ru-RU" sz="1000" i="1" dirty="0">
              <a:latin typeface="Century Gothic" pitchFamily="34" charset="0"/>
            </a:endParaRP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Номер слайда 3"/>
          <p:cNvSpPr>
            <a:spLocks noGrp="1"/>
          </p:cNvSpPr>
          <p:nvPr>
            <p:ph type="sldNum" sz="quarter" idx="12"/>
          </p:nvPr>
        </p:nvSpPr>
        <p:spPr bwMode="auto">
          <a:xfrm>
            <a:off x="7593013" y="6381750"/>
            <a:ext cx="231298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endParaRPr lang="ru-RU" altLang="ru-RU" dirty="0" smtClean="0">
              <a:solidFill>
                <a:srgbClr val="6987C3"/>
              </a:solidFill>
              <a:latin typeface="Century Gothic" pitchFamily="34" charset="0"/>
            </a:endParaRPr>
          </a:p>
          <a:p>
            <a:fld id="{B76212D7-2808-41D0-A67C-69947F38BD05}" type="slidenum">
              <a:rPr lang="ru-RU" altLang="ru-RU" smtClean="0">
                <a:solidFill>
                  <a:srgbClr val="6987C3"/>
                </a:solidFill>
                <a:latin typeface="Century Gothic" pitchFamily="34" charset="0"/>
              </a:rPr>
              <a:pPr/>
              <a:t>9</a:t>
            </a:fld>
            <a:endParaRPr lang="ru-RU" altLang="ru-RU" dirty="0" smtClean="0">
              <a:solidFill>
                <a:srgbClr val="6987C3"/>
              </a:solidFill>
              <a:latin typeface="Century Gothic" pitchFamily="34" charset="0"/>
            </a:endParaRPr>
          </a:p>
        </p:txBody>
      </p:sp>
      <p:sp>
        <p:nvSpPr>
          <p:cNvPr id="4" name="Прямоугольник 3"/>
          <p:cNvSpPr/>
          <p:nvPr/>
        </p:nvSpPr>
        <p:spPr>
          <a:xfrm>
            <a:off x="0" y="215856"/>
            <a:ext cx="9906000" cy="52660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69796" y="277649"/>
            <a:ext cx="8361478" cy="369332"/>
          </a:xfrm>
          <a:prstGeom prst="rect">
            <a:avLst/>
          </a:prstGeom>
        </p:spPr>
        <p:txBody>
          <a:bodyPr wrap="square">
            <a:spAutoFit/>
          </a:bodyPr>
          <a:lstStyle/>
          <a:p>
            <a:r>
              <a:rPr lang="ru-RU" dirty="0" smtClean="0">
                <a:latin typeface="Century Gothic" pitchFamily="34" charset="0"/>
              </a:rPr>
              <a:t>Организация движения общественного пассажирского транспорта</a:t>
            </a:r>
          </a:p>
        </p:txBody>
      </p:sp>
      <p:sp>
        <p:nvSpPr>
          <p:cNvPr id="2" name="Прямоугольник 1"/>
          <p:cNvSpPr/>
          <p:nvPr/>
        </p:nvSpPr>
        <p:spPr>
          <a:xfrm>
            <a:off x="5584247" y="2728682"/>
            <a:ext cx="4017531" cy="2139047"/>
          </a:xfrm>
          <a:prstGeom prst="rect">
            <a:avLst/>
          </a:prstGeom>
        </p:spPr>
        <p:txBody>
          <a:bodyPr wrap="square">
            <a:spAutoFit/>
          </a:bodyPr>
          <a:lstStyle/>
          <a:p>
            <a:pPr algn="just">
              <a:lnSpc>
                <a:spcPct val="115000"/>
              </a:lnSpc>
              <a:spcAft>
                <a:spcPts val="0"/>
              </a:spcAft>
            </a:pPr>
            <a:r>
              <a:rPr lang="ru-RU" sz="1000" dirty="0">
                <a:latin typeface="Century Gothic" pitchFamily="34" charset="0"/>
              </a:rPr>
              <a:t>Услуги по регулярным пассажирским перевозкам на территории района осуществляет МУП «</a:t>
            </a:r>
            <a:r>
              <a:rPr lang="ru-RU" sz="1000" dirty="0" err="1">
                <a:latin typeface="Century Gothic" pitchFamily="34" charset="0"/>
              </a:rPr>
              <a:t>КомАВТО</a:t>
            </a:r>
            <a:r>
              <a:rPr lang="ru-RU" sz="1000" dirty="0">
                <a:latin typeface="Century Gothic" pitchFamily="34" charset="0"/>
              </a:rPr>
              <a:t>»</a:t>
            </a:r>
            <a:r>
              <a:rPr lang="ru-RU" sz="1000" dirty="0">
                <a:latin typeface="Century Gothic" pitchFamily="34" charset="0"/>
              </a:rPr>
              <a:t>.</a:t>
            </a:r>
          </a:p>
          <a:p>
            <a:pPr algn="just">
              <a:spcAft>
                <a:spcPts val="0"/>
              </a:spcAft>
            </a:pPr>
            <a:endParaRPr lang="ru-RU" sz="1000" dirty="0">
              <a:latin typeface="Century Gothic" pitchFamily="34" charset="0"/>
            </a:endParaRPr>
          </a:p>
          <a:p>
            <a:pPr algn="just">
              <a:spcAft>
                <a:spcPts val="0"/>
              </a:spcAft>
            </a:pPr>
            <a:r>
              <a:rPr lang="ru-RU" sz="1000" dirty="0">
                <a:latin typeface="Century Gothic" pitchFamily="34" charset="0"/>
              </a:rPr>
              <a:t>Маршруты регулярных перевозок обслуживаются подвижным составом малого </a:t>
            </a:r>
            <a:r>
              <a:rPr lang="ru-RU" sz="1000" dirty="0" smtClean="0">
                <a:latin typeface="Century Gothic" pitchFamily="34" charset="0"/>
              </a:rPr>
              <a:t>класса</a:t>
            </a:r>
            <a:r>
              <a:rPr lang="ru-RU" sz="1000" dirty="0" smtClean="0">
                <a:latin typeface="Century Gothic" pitchFamily="34" charset="0"/>
              </a:rPr>
              <a:t>.</a:t>
            </a:r>
          </a:p>
          <a:p>
            <a:pPr algn="just">
              <a:spcAft>
                <a:spcPts val="0"/>
              </a:spcAft>
            </a:pPr>
            <a:endParaRPr lang="ru-RU" sz="1000" dirty="0" smtClean="0">
              <a:latin typeface="Century Gothic" pitchFamily="34" charset="0"/>
            </a:endParaRPr>
          </a:p>
          <a:p>
            <a:pPr algn="just">
              <a:spcBef>
                <a:spcPts val="0"/>
              </a:spcBef>
              <a:spcAft>
                <a:spcPts val="0"/>
              </a:spcAft>
            </a:pPr>
            <a:r>
              <a:rPr lang="ru-RU" sz="1000" dirty="0" smtClean="0">
                <a:latin typeface="Century Gothic" pitchFamily="34" charset="0"/>
              </a:rPr>
              <a:t>На </a:t>
            </a:r>
            <a:r>
              <a:rPr lang="ru-RU" sz="1000" dirty="0">
                <a:latin typeface="Century Gothic" pitchFamily="34" charset="0"/>
              </a:rPr>
              <a:t>территории города </a:t>
            </a:r>
            <a:r>
              <a:rPr lang="ru-RU" sz="1000" dirty="0" smtClean="0">
                <a:latin typeface="Century Gothic" pitchFamily="34" charset="0"/>
              </a:rPr>
              <a:t>Карасук </a:t>
            </a:r>
            <a:r>
              <a:rPr lang="ru-RU" sz="1000" dirty="0">
                <a:latin typeface="Century Gothic" pitchFamily="34" charset="0"/>
              </a:rPr>
              <a:t>расположена автостанция. </a:t>
            </a:r>
            <a:endParaRPr lang="ru-RU" sz="1000" dirty="0" smtClean="0">
              <a:latin typeface="Century Gothic" pitchFamily="34" charset="0"/>
            </a:endParaRPr>
          </a:p>
          <a:p>
            <a:pPr algn="just">
              <a:spcBef>
                <a:spcPts val="0"/>
              </a:spcBef>
              <a:spcAft>
                <a:spcPts val="0"/>
              </a:spcAft>
            </a:pPr>
            <a:endParaRPr lang="ru-RU" sz="1000" dirty="0">
              <a:latin typeface="Century Gothic" pitchFamily="34" charset="0"/>
            </a:endParaRPr>
          </a:p>
          <a:p>
            <a:pPr algn="just">
              <a:spcBef>
                <a:spcPts val="0"/>
              </a:spcBef>
              <a:spcAft>
                <a:spcPts val="0"/>
              </a:spcAft>
            </a:pPr>
            <a:r>
              <a:rPr lang="ru-RU" sz="1000" dirty="0">
                <a:latin typeface="Century Gothic" pitchFamily="34" charset="0"/>
              </a:rPr>
              <a:t>По результатам проведенного обследования были выявлены </a:t>
            </a:r>
            <a:r>
              <a:rPr lang="ru-RU" sz="1000" dirty="0" smtClean="0">
                <a:latin typeface="Century Gothic" pitchFamily="34" charset="0"/>
              </a:rPr>
              <a:t>19 </a:t>
            </a:r>
            <a:r>
              <a:rPr lang="ru-RU" sz="1000" dirty="0">
                <a:latin typeface="Century Gothic" pitchFamily="34" charset="0"/>
              </a:rPr>
              <a:t>остановочных </a:t>
            </a:r>
            <a:r>
              <a:rPr lang="ru-RU" sz="1000" dirty="0" smtClean="0">
                <a:latin typeface="Century Gothic" pitchFamily="34" charset="0"/>
              </a:rPr>
              <a:t>пунктов на территории района, </a:t>
            </a:r>
            <a:r>
              <a:rPr lang="ru-RU" sz="1000" dirty="0">
                <a:latin typeface="Century Gothic" pitchFamily="34" charset="0"/>
              </a:rPr>
              <a:t>не отвечающих требованиям нормативных документов.</a:t>
            </a:r>
          </a:p>
          <a:p>
            <a:pPr algn="just">
              <a:spcBef>
                <a:spcPts val="0"/>
              </a:spcBef>
              <a:spcAft>
                <a:spcPts val="0"/>
              </a:spcAft>
            </a:pPr>
            <a:endParaRPr lang="ru-RU" sz="1000" dirty="0">
              <a:latin typeface="Century Gothic" pitchFamily="34" charset="0"/>
            </a:endParaRPr>
          </a:p>
        </p:txBody>
      </p:sp>
      <p:pic>
        <p:nvPicPr>
          <p:cNvPr id="3074" name="Picture 2" descr="от"/>
          <p:cNvPicPr>
            <a:picLocks noChangeAspect="1" noChangeArrowheads="1"/>
          </p:cNvPicPr>
          <p:nvPr/>
        </p:nvPicPr>
        <p:blipFill>
          <a:blip r:embed="rId2" cstate="print">
            <a:extLst>
              <a:ext uri="{28A0092B-C50C-407E-A947-70E740481C1C}">
                <a14:useLocalDpi xmlns:a14="http://schemas.microsoft.com/office/drawing/2010/main" val="0"/>
              </a:ext>
            </a:extLst>
          </a:blip>
          <a:srcRect t="12268" b="14336"/>
          <a:stretch>
            <a:fillRect/>
          </a:stretch>
        </p:blipFill>
        <p:spPr bwMode="auto">
          <a:xfrm>
            <a:off x="187817" y="1095616"/>
            <a:ext cx="5197231" cy="540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748973" y="822458"/>
            <a:ext cx="4158183" cy="400110"/>
          </a:xfrm>
          <a:prstGeom prst="rect">
            <a:avLst/>
          </a:prstGeom>
        </p:spPr>
        <p:txBody>
          <a:bodyPr wrap="square">
            <a:spAutoFit/>
          </a:bodyPr>
          <a:lstStyle/>
          <a:p>
            <a:pPr algn="ctr"/>
            <a:r>
              <a:rPr lang="ru-RU" sz="1000" i="1" dirty="0" smtClean="0">
                <a:latin typeface="Century Gothic" pitchFamily="34" charset="0"/>
              </a:rPr>
              <a:t>Маршрутная сеть автобусного пассажирского транспорта на территории Карасукского района</a:t>
            </a:r>
            <a:endParaRPr lang="ru-RU" sz="1000" i="1" dirty="0" smtClean="0">
              <a:latin typeface="Century Gothic" pitchFamily="34" charset="0"/>
            </a:endParaRPr>
          </a:p>
        </p:txBody>
      </p:sp>
    </p:spTree>
    <p:extLst>
      <p:ext uri="{BB962C8B-B14F-4D97-AF65-F5344CB8AC3E}">
        <p14:creationId xmlns:p14="http://schemas.microsoft.com/office/powerpoint/2010/main" val="3195264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Специальное оформление">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Специальное оформление">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18838</TotalTime>
  <Words>5313</Words>
  <Application>Microsoft Office PowerPoint</Application>
  <PresentationFormat>Лист A4 (210x297 мм)</PresentationFormat>
  <Paragraphs>886</Paragraphs>
  <Slides>40</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3</vt:i4>
      </vt:variant>
      <vt:variant>
        <vt:lpstr>Заголовки слайдов</vt:lpstr>
      </vt:variant>
      <vt:variant>
        <vt:i4>40</vt:i4>
      </vt:variant>
    </vt:vector>
  </HeadingPairs>
  <TitlesOfParts>
    <vt:vector size="49" baseType="lpstr">
      <vt:lpstr>Arial</vt:lpstr>
      <vt:lpstr>Calibri</vt:lpstr>
      <vt:lpstr>Calibri Light</vt:lpstr>
      <vt:lpstr>Century Gothic</vt:lpstr>
      <vt:lpstr>Times New Roman</vt:lpstr>
      <vt:lpstr>Wingdings</vt:lpstr>
      <vt:lpstr>Тема Office</vt:lpstr>
      <vt:lpstr>Специальное оформление</vt:lpstr>
      <vt:lpstr>1_Специальное оформление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Транспортно-пересадочные узлы в транспортно-коммуникационной системе Санкт-Петербурга</dc:title>
  <dc:creator>Admin</dc:creator>
  <cp:lastModifiedBy>Пользователь Windows</cp:lastModifiedBy>
  <cp:revision>1961</cp:revision>
  <cp:lastPrinted>2016-02-15T07:44:31Z</cp:lastPrinted>
  <dcterms:modified xsi:type="dcterms:W3CDTF">2021-11-07T18:24:05Z</dcterms:modified>
</cp:coreProperties>
</file>