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9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6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4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20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17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3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50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0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5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9BFAA-1D42-4A8A-9DE4-DE325D9DC098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2C301-D96F-4137-9557-05573C4F8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2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922"/>
            <a:ext cx="12192000" cy="351411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ПАМЯТКА ДЛЯ РОДИТЕЛЕЙ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«Безопасность ребенка в быту»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256137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УВАЖАЕМЫЕ </a:t>
            </a: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</a:rPr>
              <a:t>РОДИТЕЛИ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3" y="0"/>
            <a:ext cx="12191999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1692" y="-1880145"/>
            <a:ext cx="11840308" cy="812530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	</a:t>
            </a:r>
          </a:p>
          <a:p>
            <a:pPr algn="just"/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Как </a:t>
            </a:r>
            <a:r>
              <a:rPr lang="ru-RU" sz="2000" dirty="0">
                <a:latin typeface="Times New Roman" panose="02020603050405020304" pitchFamily="18" charset="0"/>
              </a:rPr>
              <a:t>только в семье появился малыш, родители должны быть </a:t>
            </a:r>
            <a:r>
              <a:rPr lang="ru-RU" sz="2000" dirty="0" smtClean="0">
                <a:latin typeface="Times New Roman" panose="02020603050405020304" pitchFamily="18" charset="0"/>
              </a:rPr>
              <a:t>максимально ответственны </a:t>
            </a:r>
            <a:r>
              <a:rPr lang="ru-RU" sz="2000" dirty="0">
                <a:latin typeface="Times New Roman" panose="02020603050405020304" pitchFamily="18" charset="0"/>
              </a:rPr>
              <a:t>за его жизнь и здоровье. Необходимо создать все условия, </a:t>
            </a:r>
            <a:r>
              <a:rPr lang="ru-RU" sz="2000" dirty="0" smtClean="0">
                <a:latin typeface="Times New Roman" panose="02020603050405020304" pitchFamily="18" charset="0"/>
              </a:rPr>
              <a:t>чтобы ребенку </a:t>
            </a:r>
            <a:r>
              <a:rPr lang="ru-RU" sz="2000" dirty="0">
                <a:latin typeface="Times New Roman" panose="02020603050405020304" pitchFamily="18" charset="0"/>
              </a:rPr>
              <a:t>было безопасно и комфортно в быту и окружающей его среде. Родители</a:t>
            </a:r>
            <a:r>
              <a:rPr lang="ru-RU" sz="2000" dirty="0" smtClean="0">
                <a:latin typeface="Times New Roman" panose="02020603050405020304" pitchFamily="18" charset="0"/>
              </a:rPr>
              <a:t>, должны </a:t>
            </a:r>
            <a:r>
              <a:rPr lang="ru-RU" sz="2000" dirty="0">
                <a:latin typeface="Times New Roman" panose="02020603050405020304" pitchFamily="18" charset="0"/>
              </a:rPr>
              <a:t>обеспечить малышу максимальный уровень безопасности, </a:t>
            </a:r>
            <a:r>
              <a:rPr lang="ru-RU" sz="2000" dirty="0" smtClean="0">
                <a:latin typeface="Times New Roman" panose="02020603050405020304" pitchFamily="18" charset="0"/>
              </a:rPr>
              <a:t>одновременно прививая </a:t>
            </a:r>
            <a:r>
              <a:rPr lang="ru-RU" sz="2000" dirty="0">
                <a:latin typeface="Times New Roman" panose="02020603050405020304" pitchFamily="18" charset="0"/>
              </a:rPr>
              <a:t>навыки техники безопасности. Несчастный случай может произойти</a:t>
            </a:r>
            <a:r>
              <a:rPr lang="ru-RU" sz="2000" dirty="0" smtClean="0">
                <a:latin typeface="Times New Roman" panose="02020603050405020304" pitchFamily="18" charset="0"/>
              </a:rPr>
              <a:t>, даже </a:t>
            </a:r>
            <a:r>
              <a:rPr lang="ru-RU" sz="2000" dirty="0">
                <a:latin typeface="Times New Roman" panose="02020603050405020304" pitchFamily="18" charset="0"/>
              </a:rPr>
              <a:t>если рядом находятся </a:t>
            </a:r>
            <a:r>
              <a:rPr lang="ru-RU" sz="2000" dirty="0" smtClean="0">
                <a:latin typeface="Times New Roman" panose="02020603050405020304" pitchFamily="18" charset="0"/>
              </a:rPr>
              <a:t>взрослые.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Нельзя </a:t>
            </a:r>
            <a:r>
              <a:rPr lang="ru-RU" sz="2000" dirty="0">
                <a:latin typeface="Times New Roman" panose="02020603050405020304" pitchFamily="18" charset="0"/>
              </a:rPr>
              <a:t>недооценивать возможности ребенка. Чтобы обезопасить ребенка</a:t>
            </a:r>
            <a:r>
              <a:rPr lang="ru-RU" sz="2000" dirty="0" smtClean="0">
                <a:latin typeface="Times New Roman" panose="02020603050405020304" pitchFamily="18" charset="0"/>
              </a:rPr>
              <a:t>, опуститесь </a:t>
            </a:r>
            <a:r>
              <a:rPr lang="ru-RU" sz="2000" dirty="0">
                <a:latin typeface="Times New Roman" panose="02020603050405020304" pitchFamily="18" charset="0"/>
              </a:rPr>
              <a:t>на корточки и посмотрите на ваш дом его глазами - вы удивитесь</a:t>
            </a:r>
            <a:r>
              <a:rPr lang="ru-RU" sz="2000" dirty="0" smtClean="0">
                <a:latin typeface="Times New Roman" panose="02020603050405020304" pitchFamily="18" charset="0"/>
              </a:rPr>
              <a:t>, сколько</a:t>
            </a:r>
            <a:r>
              <a:rPr lang="ru-RU" sz="2000" dirty="0">
                <a:latin typeface="Times New Roman" panose="02020603050405020304" pitchFamily="18" charset="0"/>
              </a:rPr>
              <a:t>, много соблазнов для ребенка находится в поле его досягаемости. </a:t>
            </a:r>
            <a:r>
              <a:rPr lang="ru-RU" sz="2000" dirty="0" smtClean="0">
                <a:latin typeface="Times New Roman" panose="02020603050405020304" pitchFamily="18" charset="0"/>
              </a:rPr>
              <a:t>Именно поэтому</a:t>
            </a:r>
            <a:r>
              <a:rPr lang="ru-RU" sz="2000" dirty="0">
                <a:latin typeface="Times New Roman" panose="02020603050405020304" pitchFamily="18" charset="0"/>
              </a:rPr>
              <a:t>, мойте полы только руками. Заодно уберите предметы, </a:t>
            </a:r>
            <a:r>
              <a:rPr lang="ru-RU" sz="2000" dirty="0" smtClean="0">
                <a:latin typeface="Times New Roman" panose="02020603050405020304" pitchFamily="18" charset="0"/>
              </a:rPr>
              <a:t>потенциально опасные </a:t>
            </a:r>
            <a:r>
              <a:rPr lang="ru-RU" sz="2000" dirty="0">
                <a:latin typeface="Times New Roman" panose="02020603050405020304" pitchFamily="18" charset="0"/>
              </a:rPr>
              <a:t>для ребенка - свисающий шнур, мелкие предметы, которые </a:t>
            </a:r>
            <a:r>
              <a:rPr lang="ru-RU" sz="2000" dirty="0" smtClean="0">
                <a:latin typeface="Times New Roman" panose="02020603050405020304" pitchFamily="18" charset="0"/>
              </a:rPr>
              <a:t>можно проглотить</a:t>
            </a:r>
            <a:r>
              <a:rPr lang="ru-RU" sz="2000" dirty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Воспитывайте </a:t>
            </a:r>
            <a:r>
              <a:rPr lang="ru-RU" sz="2000" dirty="0">
                <a:latin typeface="Times New Roman" panose="02020603050405020304" pitchFamily="18" charset="0"/>
              </a:rPr>
              <a:t>в детях чувство самосохранения. Не говорите просто «нет</a:t>
            </a:r>
            <a:r>
              <a:rPr lang="ru-RU" sz="2000" dirty="0" smtClean="0">
                <a:latin typeface="Times New Roman" panose="02020603050405020304" pitchFamily="18" charset="0"/>
              </a:rPr>
              <a:t>», объясняйте </a:t>
            </a:r>
            <a:r>
              <a:rPr lang="ru-RU" sz="2000" dirty="0">
                <a:latin typeface="Times New Roman" panose="02020603050405020304" pitchFamily="18" charset="0"/>
              </a:rPr>
              <a:t>ребенку, в чем именно заключается опасность. </a:t>
            </a:r>
            <a:r>
              <a:rPr lang="ru-RU" sz="2000" dirty="0" smtClean="0">
                <a:latin typeface="Times New Roman" panose="02020603050405020304" pitchFamily="18" charset="0"/>
              </a:rPr>
              <a:t>Используйте конкретные </a:t>
            </a:r>
            <a:r>
              <a:rPr lang="ru-RU" sz="2000" dirty="0">
                <a:latin typeface="Times New Roman" panose="02020603050405020304" pitchFamily="18" charset="0"/>
              </a:rPr>
              <a:t>понятия - это острое, горячее, жжется и т.п. Ребенок должен </a:t>
            </a:r>
            <a:r>
              <a:rPr lang="ru-RU" sz="2000" dirty="0" smtClean="0">
                <a:latin typeface="Times New Roman" panose="02020603050405020304" pitchFamily="18" charset="0"/>
              </a:rPr>
              <a:t>знать такие </a:t>
            </a:r>
            <a:r>
              <a:rPr lang="ru-RU" sz="2000" dirty="0">
                <a:latin typeface="Times New Roman" panose="02020603050405020304" pitchFamily="18" charset="0"/>
              </a:rPr>
              <a:t>понятия.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Не </a:t>
            </a:r>
            <a:r>
              <a:rPr lang="ru-RU" sz="2000" dirty="0">
                <a:latin typeface="Times New Roman" panose="02020603050405020304" pitchFamily="18" charset="0"/>
              </a:rPr>
              <a:t>запрещайте ребенку исследовать пространство вокруг себя, просто </a:t>
            </a:r>
            <a:r>
              <a:rPr lang="ru-RU" sz="2000" dirty="0" smtClean="0">
                <a:latin typeface="Times New Roman" panose="02020603050405020304" pitchFamily="18" charset="0"/>
              </a:rPr>
              <a:t>уберите все </a:t>
            </a:r>
            <a:r>
              <a:rPr lang="ru-RU" sz="2000" dirty="0">
                <a:latin typeface="Times New Roman" panose="02020603050405020304" pitchFamily="18" charset="0"/>
              </a:rPr>
              <a:t>ценные вещи. И тогда не будет необходимости все время быть на чеку, </a:t>
            </a:r>
            <a:r>
              <a:rPr lang="ru-RU" sz="2000" dirty="0" smtClean="0">
                <a:latin typeface="Times New Roman" panose="02020603050405020304" pitchFamily="18" charset="0"/>
              </a:rPr>
              <a:t>и постоянно </a:t>
            </a:r>
            <a:r>
              <a:rPr lang="ru-RU" sz="2000" dirty="0">
                <a:latin typeface="Times New Roman" panose="02020603050405020304" pitchFamily="18" charset="0"/>
              </a:rPr>
              <a:t>говорить «Нельзя, не трогай!». Ведь от постоянного контроля и </a:t>
            </a:r>
            <a:r>
              <a:rPr lang="ru-RU" sz="2000" dirty="0" smtClean="0">
                <a:latin typeface="Times New Roman" panose="02020603050405020304" pitchFamily="18" charset="0"/>
              </a:rPr>
              <a:t>запретов накапливается </a:t>
            </a:r>
            <a:r>
              <a:rPr lang="ru-RU" sz="2000" dirty="0">
                <a:latin typeface="Times New Roman" panose="02020603050405020304" pitchFamily="18" charset="0"/>
              </a:rPr>
              <a:t>раздражение у родителей и у малыша.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</a:rPr>
              <a:t>Итак, чтобы избежать детской травмы, «принимаем меры</a:t>
            </a:r>
            <a:r>
              <a:rPr lang="ru-RU" sz="2000" b="1" dirty="0" smtClean="0">
                <a:latin typeface="Times New Roman" panose="02020603050405020304" pitchFamily="18" charset="0"/>
              </a:rPr>
              <a:t>»!!!</a:t>
            </a:r>
          </a:p>
          <a:p>
            <a:pPr algn="ctr"/>
            <a:endParaRPr lang="ru-RU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853680" y="557317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01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53700" cy="80889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ru-RU" sz="8800" b="1" dirty="0" smtClean="0"/>
              <a:t>Гостиная</a:t>
            </a:r>
            <a:endParaRPr lang="ru-RU" sz="8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8892"/>
            <a:ext cx="12191999" cy="60491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Закройте колпачками штепсельные розетки.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Закрепите электрические шнуры так, чтобы на стольные лампы нельзя было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опрокинуть на пол.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 торшеров или уберите их.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Закройте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покрышками панели управления низко стоящих телевизоров,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видеомагнитофонов.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чем-то острые углы журнальных столиков, тумбочек.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бьющиеся вещи вне досягаемости ребенка или же уберите их на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лет.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книжных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полок, ведь дети любят отрывать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обложки, рвать их.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Уберите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горшки с комнатными растениями.</a:t>
            </a:r>
          </a:p>
        </p:txBody>
      </p:sp>
    </p:spTree>
    <p:extLst>
      <p:ext uri="{BB962C8B-B14F-4D97-AF65-F5344CB8AC3E}">
        <p14:creationId xmlns:p14="http://schemas.microsoft.com/office/powerpoint/2010/main" val="2080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285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Кухня\столовая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2854"/>
            <a:ext cx="12192000" cy="648139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Пододвиньте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стулья вплотную к столу, чтобы малыш не мог туда залезть.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защелки на дверцы буфетов и шкафчиков с хрупкой посудой.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Накрывая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стол, ставьте посуду ближе к центру стола.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подворачивайте концы скатерти, так, чтобы за них нельзя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ухватиться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вообще снимите скатерть.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Прячьте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подальше ножи.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задних конфорках плиты: ручки сковородок и прочей посуды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обращены назад.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Закройте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ручки-переключатели на плите защитными колпачками.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мелкие предметы, которыми ребенок может подавиться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досягаемости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забывайте при этом, что ребенок может влезть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кухонный рабочий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стул.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Пользуйтесь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небьющейся посудой, когда ребенок находится рядом с вами.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пластиковые мешки и пакеты подальше от ребенка. Разливайте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горячие напитки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подальше от ребенка, не ставьте их на край стола.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Выключите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мелкие бытовые приборы. Уберите свисающие шнуры.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чистящие средства, растворители, отбеливатели, средство для мытья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посуды и прочую «токсичную» химию вне досягаемости в закрытом шкафчике.</a:t>
            </a:r>
          </a:p>
        </p:txBody>
      </p:sp>
    </p:spTree>
    <p:extLst>
      <p:ext uri="{BB962C8B-B14F-4D97-AF65-F5344CB8AC3E}">
        <p14:creationId xmlns:p14="http://schemas.microsoft.com/office/powerpoint/2010/main" val="374210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389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Ванная комната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23900"/>
            <a:ext cx="12192000" cy="6477000"/>
          </a:xfrm>
          <a:solidFill>
            <a:srgbClr val="00B050"/>
          </a:solidFill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дверь ванной комнаты плотно закрытой.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если малыш все же пробрался туда, то: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Кладите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дно ванны не скользящий коврик.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Крышку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унитаза держите опущенной, купите для нее специальный зажим.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Спускайте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воду из ванны немедленно после использования. Не оставляйте детей в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ванной без присмотра.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Пользуйтесь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пластиковыми, но не стеклянными или керамическими мыльницами.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Снабдите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мягкой «изоляцией» водопроводные краны.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лекарства, бритвы, заколки, зубные эликсиры, косметику, духи, лак для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ногтей и жидкость для снятия лака, ножницы, а также прочие опасные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вне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досягаемости ребенка.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«на запоре".</a:t>
            </a:r>
          </a:p>
        </p:txBody>
      </p:sp>
    </p:spTree>
    <p:extLst>
      <p:ext uri="{BB962C8B-B14F-4D97-AF65-F5344CB8AC3E}">
        <p14:creationId xmlns:p14="http://schemas.microsoft.com/office/powerpoint/2010/main" val="52813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770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Окна и двери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7702"/>
            <a:ext cx="12192000" cy="6210298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доме установлены стеклянные двери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Раздвигающиеся стеклянные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двери держите закрытыми.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предупреждающие картинки на стеклянных дверях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глаз малыша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Держите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окна надежно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Укоротите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шнуры у штор и жалюзи так, чтобы ребенок не мог дотянуться до них.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балкон закрыт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полностью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обнесите сеткой балконные ограждения так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мог протиснуться между прутьями.</a:t>
            </a:r>
          </a:p>
        </p:txBody>
      </p:sp>
    </p:spTree>
    <p:extLst>
      <p:ext uri="{BB962C8B-B14F-4D97-AF65-F5344CB8AC3E}">
        <p14:creationId xmlns:p14="http://schemas.microsoft.com/office/powerpoint/2010/main" val="207957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8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Главное </a:t>
            </a:r>
            <a:r>
              <a:rPr lang="ru-RU" sz="8000" b="1" dirty="0">
                <a:solidFill>
                  <a:srgbClr val="C00000"/>
                </a:solidFill>
              </a:rPr>
              <a:t>- помнить одно несложное правило: </a:t>
            </a:r>
            <a:endParaRPr lang="ru-RU" sz="8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«Лучше предупредить</a:t>
            </a:r>
            <a:r>
              <a:rPr lang="ru-RU" sz="8000" b="1" dirty="0">
                <a:solidFill>
                  <a:srgbClr val="C00000"/>
                </a:solidFill>
              </a:rPr>
              <a:t>, чем лечить».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20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696</Words>
  <Application>Microsoft Office PowerPoint</Application>
  <PresentationFormat>Широкоэкранный</PresentationFormat>
  <Paragraphs>68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ПАМЯТКА ДЛЯ РОДИТЕЛЕЙ  «Безопасность ребенка в быту»</vt:lpstr>
      <vt:lpstr>Презентация PowerPoint</vt:lpstr>
      <vt:lpstr>Гостиная</vt:lpstr>
      <vt:lpstr>Кухня\столовая</vt:lpstr>
      <vt:lpstr>Ванная комната</vt:lpstr>
      <vt:lpstr>Окна и двери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Безопасность ребенка в быту.</dc:title>
  <dc:creator>Болтовская Марина Вадимовна</dc:creator>
  <cp:lastModifiedBy>Болтовская Марина Вадимовна</cp:lastModifiedBy>
  <cp:revision>3</cp:revision>
  <dcterms:created xsi:type="dcterms:W3CDTF">2020-07-06T11:21:17Z</dcterms:created>
  <dcterms:modified xsi:type="dcterms:W3CDTF">2020-07-06T11:47:51Z</dcterms:modified>
</cp:coreProperties>
</file>